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diagrams/colors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Layouts/slideLayout58.xml" ContentType="application/vnd.openxmlformats-officedocument.presentationml.slideLayout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Default Extension="wmf" ContentType="image/x-wmf"/>
  <Override PartName="/ppt/slideLayouts/slideLayout62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slideMasters/slideMaster6.xml" ContentType="application/vnd.openxmlformats-officedocument.presentationml.slideMaster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diagrams/drawing1.xml" ContentType="application/vnd.ms-office.drawingml.diagramDrawing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Layouts/slideLayout16.xml" ContentType="application/vnd.openxmlformats-officedocument.presentationml.slideLayout+xml"/>
  <Default Extension="jpeg" ContentType="image/jpeg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diagrams/quickStyle1.xml" ContentType="application/vnd.openxmlformats-officedocument.drawingml.diagramStyl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24" r:id="rId3"/>
    <p:sldMasterId id="2147483736" r:id="rId4"/>
    <p:sldMasterId id="2147483748" r:id="rId5"/>
    <p:sldMasterId id="2147483784" r:id="rId6"/>
  </p:sldMasterIdLst>
  <p:notesMasterIdLst>
    <p:notesMasterId r:id="rId47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5" r:id="rId39"/>
    <p:sldId id="296" r:id="rId40"/>
    <p:sldId id="297" r:id="rId41"/>
    <p:sldId id="298" r:id="rId42"/>
    <p:sldId id="304" r:id="rId43"/>
    <p:sldId id="305" r:id="rId44"/>
    <p:sldId id="306" r:id="rId45"/>
    <p:sldId id="307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Sylvain Chery" initials="S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commentAuthors" Target="commentAuthors.xml"/><Relationship Id="rId8" Type="http://schemas.openxmlformats.org/officeDocument/2006/relationships/slide" Target="slides/slide2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5F1634-65BB-450A-BDA6-2F8B66339772}" type="doc">
      <dgm:prSet loTypeId="urn:microsoft.com/office/officeart/2005/8/layout/equation1" loCatId="process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D4844EED-D441-4877-9145-4136823C3823}">
      <dgm:prSet/>
      <dgm:spPr/>
      <dgm:t>
        <a:bodyPr/>
        <a:lstStyle/>
        <a:p>
          <a:pPr rtl="0"/>
          <a:r>
            <a:rPr lang="en-US" b="1" dirty="0" smtClean="0"/>
            <a:t>Backlog Size</a:t>
          </a:r>
          <a:endParaRPr lang="en-US" b="1" dirty="0"/>
        </a:p>
      </dgm:t>
    </dgm:pt>
    <dgm:pt modelId="{B02EF13B-AD30-46F3-9380-BB50DE561F6D}" type="parTrans" cxnId="{18CAA272-A7F7-4285-A031-52291A61F2F7}">
      <dgm:prSet/>
      <dgm:spPr/>
      <dgm:t>
        <a:bodyPr/>
        <a:lstStyle/>
        <a:p>
          <a:endParaRPr lang="en-US"/>
        </a:p>
      </dgm:t>
    </dgm:pt>
    <dgm:pt modelId="{22ACC767-E20C-468B-9227-47B23D852472}" type="sibTrans" cxnId="{18CAA272-A7F7-4285-A031-52291A61F2F7}">
      <dgm:prSet/>
      <dgm:spPr/>
      <dgm:t>
        <a:bodyPr/>
        <a:lstStyle/>
        <a:p>
          <a:endParaRPr lang="en-US"/>
        </a:p>
      </dgm:t>
    </dgm:pt>
    <dgm:pt modelId="{EC23D93F-FE5A-4FB9-8565-B9F060FD50A4}">
      <dgm:prSet/>
      <dgm:spPr/>
      <dgm:t>
        <a:bodyPr/>
        <a:lstStyle/>
        <a:p>
          <a:pPr rtl="0"/>
          <a:r>
            <a:rPr lang="en-US" b="1" dirty="0" smtClean="0"/>
            <a:t>Velocity per Sprint/Iteration</a:t>
          </a:r>
          <a:endParaRPr lang="en-US" b="1" dirty="0"/>
        </a:p>
      </dgm:t>
    </dgm:pt>
    <dgm:pt modelId="{AEC0FE2F-856E-44D0-8048-284EA8DF4263}" type="parTrans" cxnId="{8F885B45-B111-4555-86B1-43B1363D4B10}">
      <dgm:prSet/>
      <dgm:spPr/>
      <dgm:t>
        <a:bodyPr/>
        <a:lstStyle/>
        <a:p>
          <a:endParaRPr lang="en-US"/>
        </a:p>
      </dgm:t>
    </dgm:pt>
    <dgm:pt modelId="{66B3D919-1C1D-4386-8CF3-CA5A0FFFFA1E}" type="sibTrans" cxnId="{8F885B45-B111-4555-86B1-43B1363D4B10}">
      <dgm:prSet/>
      <dgm:spPr/>
      <dgm:t>
        <a:bodyPr/>
        <a:lstStyle/>
        <a:p>
          <a:endParaRPr lang="en-US"/>
        </a:p>
      </dgm:t>
    </dgm:pt>
    <dgm:pt modelId="{86093F49-724E-4C3E-9188-2118CE07B2A5}">
      <dgm:prSet/>
      <dgm:spPr/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Number of Sprints/Iterations to deliver the Project</a:t>
          </a:r>
          <a:endParaRPr lang="en-US" b="1" dirty="0">
            <a:solidFill>
              <a:schemeClr val="tx1"/>
            </a:solidFill>
          </a:endParaRPr>
        </a:p>
      </dgm:t>
    </dgm:pt>
    <dgm:pt modelId="{301C6144-8B41-4D43-A550-6DCEFEF8B9F7}" type="parTrans" cxnId="{8F38D0B1-F4A5-4856-8791-9B398A2715FA}">
      <dgm:prSet/>
      <dgm:spPr/>
      <dgm:t>
        <a:bodyPr/>
        <a:lstStyle/>
        <a:p>
          <a:endParaRPr lang="en-US"/>
        </a:p>
      </dgm:t>
    </dgm:pt>
    <dgm:pt modelId="{CB8AC341-0005-4A6F-87D7-59010FC197E3}" type="sibTrans" cxnId="{8F38D0B1-F4A5-4856-8791-9B398A2715FA}">
      <dgm:prSet/>
      <dgm:spPr/>
      <dgm:t>
        <a:bodyPr/>
        <a:lstStyle/>
        <a:p>
          <a:endParaRPr lang="en-US"/>
        </a:p>
      </dgm:t>
    </dgm:pt>
    <dgm:pt modelId="{0B893BD4-748B-413E-821B-DD9CF703AFB3}" type="pres">
      <dgm:prSet presAssocID="{A15F1634-65BB-450A-BDA6-2F8B6633977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954375E-F3A6-4D20-8CAC-823D741004D5}" type="pres">
      <dgm:prSet presAssocID="{D4844EED-D441-4877-9145-4136823C382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F8A3ED-57FE-4B4A-B7F5-56008181422C}" type="pres">
      <dgm:prSet presAssocID="{22ACC767-E20C-468B-9227-47B23D852472}" presName="spacerL" presStyleCnt="0"/>
      <dgm:spPr/>
    </dgm:pt>
    <dgm:pt modelId="{F03AE236-DAFA-45BF-B20D-465678AF64EF}" type="pres">
      <dgm:prSet presAssocID="{22ACC767-E20C-468B-9227-47B23D852472}" presName="sibTrans" presStyleLbl="sibTrans2D1" presStyleIdx="0" presStyleCnt="2"/>
      <dgm:spPr>
        <a:prstGeom prst="mathDivide">
          <a:avLst/>
        </a:prstGeom>
      </dgm:spPr>
      <dgm:t>
        <a:bodyPr/>
        <a:lstStyle/>
        <a:p>
          <a:endParaRPr lang="en-US"/>
        </a:p>
      </dgm:t>
    </dgm:pt>
    <dgm:pt modelId="{BC2A8D90-1D5D-43F3-A034-D116141F4765}" type="pres">
      <dgm:prSet presAssocID="{22ACC767-E20C-468B-9227-47B23D852472}" presName="spacerR" presStyleCnt="0"/>
      <dgm:spPr/>
    </dgm:pt>
    <dgm:pt modelId="{D0D7FEBF-E144-4788-92B9-15494D013CD8}" type="pres">
      <dgm:prSet presAssocID="{EC23D93F-FE5A-4FB9-8565-B9F060FD50A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916883-9364-48E9-95B0-545ED3568AB6}" type="pres">
      <dgm:prSet presAssocID="{66B3D919-1C1D-4386-8CF3-CA5A0FFFFA1E}" presName="spacerL" presStyleCnt="0"/>
      <dgm:spPr/>
    </dgm:pt>
    <dgm:pt modelId="{D3588787-778B-4EB5-ACC3-B90706A5A918}" type="pres">
      <dgm:prSet presAssocID="{66B3D919-1C1D-4386-8CF3-CA5A0FFFFA1E}" presName="sibTrans" presStyleLbl="sibTrans2D1" presStyleIdx="1" presStyleCnt="2"/>
      <dgm:spPr/>
      <dgm:t>
        <a:bodyPr/>
        <a:lstStyle/>
        <a:p>
          <a:endParaRPr lang="en-US"/>
        </a:p>
      </dgm:t>
    </dgm:pt>
    <dgm:pt modelId="{B59D514F-D9FA-4884-B665-9BFEFE529129}" type="pres">
      <dgm:prSet presAssocID="{66B3D919-1C1D-4386-8CF3-CA5A0FFFFA1E}" presName="spacerR" presStyleCnt="0"/>
      <dgm:spPr/>
    </dgm:pt>
    <dgm:pt modelId="{295A2DA5-34A9-41B1-8395-E2F31D4A4368}" type="pres">
      <dgm:prSet presAssocID="{86093F49-724E-4C3E-9188-2118CE07B2A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0970A84-EEE4-4CF6-8DC6-7FD62534BADE}" type="presOf" srcId="{A15F1634-65BB-450A-BDA6-2F8B66339772}" destId="{0B893BD4-748B-413E-821B-DD9CF703AFB3}" srcOrd="0" destOrd="0" presId="urn:microsoft.com/office/officeart/2005/8/layout/equation1"/>
    <dgm:cxn modelId="{902CFDE4-9E63-499F-8015-55F92E8B4E48}" type="presOf" srcId="{86093F49-724E-4C3E-9188-2118CE07B2A5}" destId="{295A2DA5-34A9-41B1-8395-E2F31D4A4368}" srcOrd="0" destOrd="0" presId="urn:microsoft.com/office/officeart/2005/8/layout/equation1"/>
    <dgm:cxn modelId="{8729550D-57B5-46A9-B07F-897DEC0127A2}" type="presOf" srcId="{EC23D93F-FE5A-4FB9-8565-B9F060FD50A4}" destId="{D0D7FEBF-E144-4788-92B9-15494D013CD8}" srcOrd="0" destOrd="0" presId="urn:microsoft.com/office/officeart/2005/8/layout/equation1"/>
    <dgm:cxn modelId="{18CAA272-A7F7-4285-A031-52291A61F2F7}" srcId="{A15F1634-65BB-450A-BDA6-2F8B66339772}" destId="{D4844EED-D441-4877-9145-4136823C3823}" srcOrd="0" destOrd="0" parTransId="{B02EF13B-AD30-46F3-9380-BB50DE561F6D}" sibTransId="{22ACC767-E20C-468B-9227-47B23D852472}"/>
    <dgm:cxn modelId="{94CAD3BC-6E90-44E4-9895-140CBD07340B}" type="presOf" srcId="{D4844EED-D441-4877-9145-4136823C3823}" destId="{7954375E-F3A6-4D20-8CAC-823D741004D5}" srcOrd="0" destOrd="0" presId="urn:microsoft.com/office/officeart/2005/8/layout/equation1"/>
    <dgm:cxn modelId="{8F38D0B1-F4A5-4856-8791-9B398A2715FA}" srcId="{A15F1634-65BB-450A-BDA6-2F8B66339772}" destId="{86093F49-724E-4C3E-9188-2118CE07B2A5}" srcOrd="2" destOrd="0" parTransId="{301C6144-8B41-4D43-A550-6DCEFEF8B9F7}" sibTransId="{CB8AC341-0005-4A6F-87D7-59010FC197E3}"/>
    <dgm:cxn modelId="{52848F1B-CD98-45EB-A119-A89C22CAD512}" type="presOf" srcId="{66B3D919-1C1D-4386-8CF3-CA5A0FFFFA1E}" destId="{D3588787-778B-4EB5-ACC3-B90706A5A918}" srcOrd="0" destOrd="0" presId="urn:microsoft.com/office/officeart/2005/8/layout/equation1"/>
    <dgm:cxn modelId="{7069FF5A-444F-4BB8-8647-16E745595326}" type="presOf" srcId="{22ACC767-E20C-468B-9227-47B23D852472}" destId="{F03AE236-DAFA-45BF-B20D-465678AF64EF}" srcOrd="0" destOrd="0" presId="urn:microsoft.com/office/officeart/2005/8/layout/equation1"/>
    <dgm:cxn modelId="{8F885B45-B111-4555-86B1-43B1363D4B10}" srcId="{A15F1634-65BB-450A-BDA6-2F8B66339772}" destId="{EC23D93F-FE5A-4FB9-8565-B9F060FD50A4}" srcOrd="1" destOrd="0" parTransId="{AEC0FE2F-856E-44D0-8048-284EA8DF4263}" sibTransId="{66B3D919-1C1D-4386-8CF3-CA5A0FFFFA1E}"/>
    <dgm:cxn modelId="{089C1268-C6E4-4B24-A422-2C5947535B18}" type="presParOf" srcId="{0B893BD4-748B-413E-821B-DD9CF703AFB3}" destId="{7954375E-F3A6-4D20-8CAC-823D741004D5}" srcOrd="0" destOrd="0" presId="urn:microsoft.com/office/officeart/2005/8/layout/equation1"/>
    <dgm:cxn modelId="{C693A21D-F106-4864-96D9-FE33AF017E8D}" type="presParOf" srcId="{0B893BD4-748B-413E-821B-DD9CF703AFB3}" destId="{C7F8A3ED-57FE-4B4A-B7F5-56008181422C}" srcOrd="1" destOrd="0" presId="urn:microsoft.com/office/officeart/2005/8/layout/equation1"/>
    <dgm:cxn modelId="{05BF044C-1A57-4018-9948-9AAA2CC59CB5}" type="presParOf" srcId="{0B893BD4-748B-413E-821B-DD9CF703AFB3}" destId="{F03AE236-DAFA-45BF-B20D-465678AF64EF}" srcOrd="2" destOrd="0" presId="urn:microsoft.com/office/officeart/2005/8/layout/equation1"/>
    <dgm:cxn modelId="{9E9936DC-71A6-46FE-8E05-754E5931510B}" type="presParOf" srcId="{0B893BD4-748B-413E-821B-DD9CF703AFB3}" destId="{BC2A8D90-1D5D-43F3-A034-D116141F4765}" srcOrd="3" destOrd="0" presId="urn:microsoft.com/office/officeart/2005/8/layout/equation1"/>
    <dgm:cxn modelId="{B60D4F78-FFFF-4ECF-A79F-96631B483516}" type="presParOf" srcId="{0B893BD4-748B-413E-821B-DD9CF703AFB3}" destId="{D0D7FEBF-E144-4788-92B9-15494D013CD8}" srcOrd="4" destOrd="0" presId="urn:microsoft.com/office/officeart/2005/8/layout/equation1"/>
    <dgm:cxn modelId="{B6A567E4-9ABD-42AD-B574-090D7EE5A22A}" type="presParOf" srcId="{0B893BD4-748B-413E-821B-DD9CF703AFB3}" destId="{BA916883-9364-48E9-95B0-545ED3568AB6}" srcOrd="5" destOrd="0" presId="urn:microsoft.com/office/officeart/2005/8/layout/equation1"/>
    <dgm:cxn modelId="{5F1399FB-7B06-4AE7-9F8F-6CF79303A0FA}" type="presParOf" srcId="{0B893BD4-748B-413E-821B-DD9CF703AFB3}" destId="{D3588787-778B-4EB5-ACC3-B90706A5A918}" srcOrd="6" destOrd="0" presId="urn:microsoft.com/office/officeart/2005/8/layout/equation1"/>
    <dgm:cxn modelId="{EC70A1C2-9AEE-4060-98F9-49530273C2F1}" type="presParOf" srcId="{0B893BD4-748B-413E-821B-DD9CF703AFB3}" destId="{B59D514F-D9FA-4884-B665-9BFEFE529129}" srcOrd="7" destOrd="0" presId="urn:microsoft.com/office/officeart/2005/8/layout/equation1"/>
    <dgm:cxn modelId="{928E383D-60CB-4A4F-96EC-2B15FB299CE8}" type="presParOf" srcId="{0B893BD4-748B-413E-821B-DD9CF703AFB3}" destId="{295A2DA5-34A9-41B1-8395-E2F31D4A4368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F1300B-2909-406C-ADCF-EFCE889DEE69}" type="doc">
      <dgm:prSet loTypeId="urn:microsoft.com/office/officeart/2005/8/layout/equation1" loCatId="process" qsTypeId="urn:microsoft.com/office/officeart/2005/8/quickstyle/3d1" qsCatId="3D" csTypeId="urn:microsoft.com/office/officeart/2005/8/colors/colorful1" csCatId="colorful" phldr="1"/>
      <dgm:spPr/>
    </dgm:pt>
    <dgm:pt modelId="{418BBB2D-BE3F-49E1-9B9E-DAAC05CC5DF8}">
      <dgm:prSet phldrT="[Text]"/>
      <dgm:spPr/>
      <dgm:t>
        <a:bodyPr/>
        <a:lstStyle/>
        <a:p>
          <a:r>
            <a:rPr lang="en-US" b="1" dirty="0" smtClean="0"/>
            <a:t>EVM</a:t>
          </a:r>
          <a:endParaRPr lang="en-US" b="1" dirty="0"/>
        </a:p>
      </dgm:t>
    </dgm:pt>
    <dgm:pt modelId="{BF1E803A-9381-4FA1-A4A6-12A3FAA3441F}" type="parTrans" cxnId="{15E69C9F-37A3-40DC-8A23-8CCD07028804}">
      <dgm:prSet/>
      <dgm:spPr/>
      <dgm:t>
        <a:bodyPr/>
        <a:lstStyle/>
        <a:p>
          <a:endParaRPr lang="en-US"/>
        </a:p>
      </dgm:t>
    </dgm:pt>
    <dgm:pt modelId="{CFA1885E-5271-46AB-A23A-315B1BAB5712}" type="sibTrans" cxnId="{15E69C9F-37A3-40DC-8A23-8CCD07028804}">
      <dgm:prSet/>
      <dgm:spPr/>
      <dgm:t>
        <a:bodyPr/>
        <a:lstStyle/>
        <a:p>
          <a:endParaRPr lang="en-US"/>
        </a:p>
      </dgm:t>
    </dgm:pt>
    <dgm:pt modelId="{1EB8E166-DBF9-4C4C-853F-C640B959971F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SCRUM</a:t>
          </a:r>
          <a:endParaRPr lang="en-US" b="1" dirty="0">
            <a:solidFill>
              <a:schemeClr val="tx1"/>
            </a:solidFill>
          </a:endParaRPr>
        </a:p>
      </dgm:t>
    </dgm:pt>
    <dgm:pt modelId="{90BF095D-FEBD-4A09-84F8-98FB97CFCAAB}" type="parTrans" cxnId="{98825579-4657-46BB-AA92-E3A0F4CE6CA8}">
      <dgm:prSet/>
      <dgm:spPr/>
      <dgm:t>
        <a:bodyPr/>
        <a:lstStyle/>
        <a:p>
          <a:endParaRPr lang="en-US"/>
        </a:p>
      </dgm:t>
    </dgm:pt>
    <dgm:pt modelId="{D098FCC5-BDBB-4EA5-8C0E-452DED3A87D3}" type="sibTrans" cxnId="{98825579-4657-46BB-AA92-E3A0F4CE6CA8}">
      <dgm:prSet/>
      <dgm:spPr/>
      <dgm:t>
        <a:bodyPr/>
        <a:lstStyle/>
        <a:p>
          <a:endParaRPr lang="en-US"/>
        </a:p>
      </dgm:t>
    </dgm:pt>
    <dgm:pt modelId="{53040533-E4BA-4D58-A896-B260B9D0890B}">
      <dgm:prSet phldrT="[Text]"/>
      <dgm:spPr/>
      <dgm:t>
        <a:bodyPr/>
        <a:lstStyle/>
        <a:p>
          <a:r>
            <a:rPr lang="en-US" b="1" dirty="0" smtClean="0"/>
            <a:t>AgileEVM</a:t>
          </a:r>
          <a:endParaRPr lang="en-US" b="1" dirty="0"/>
        </a:p>
      </dgm:t>
    </dgm:pt>
    <dgm:pt modelId="{2532E10D-3FF7-40A8-8598-D2092CEC7106}" type="parTrans" cxnId="{C1B2E883-F916-4095-B341-9B6F14900D4E}">
      <dgm:prSet/>
      <dgm:spPr/>
      <dgm:t>
        <a:bodyPr/>
        <a:lstStyle/>
        <a:p>
          <a:endParaRPr lang="en-US"/>
        </a:p>
      </dgm:t>
    </dgm:pt>
    <dgm:pt modelId="{3A33A01A-59DC-42E3-8B37-CE529C2497E3}" type="sibTrans" cxnId="{C1B2E883-F916-4095-B341-9B6F14900D4E}">
      <dgm:prSet/>
      <dgm:spPr/>
      <dgm:t>
        <a:bodyPr/>
        <a:lstStyle/>
        <a:p>
          <a:endParaRPr lang="en-US"/>
        </a:p>
      </dgm:t>
    </dgm:pt>
    <dgm:pt modelId="{F8A0BBA6-8F96-4C10-9CD3-2B57C25B61C3}" type="pres">
      <dgm:prSet presAssocID="{27F1300B-2909-406C-ADCF-EFCE889DEE69}" presName="linearFlow" presStyleCnt="0">
        <dgm:presLayoutVars>
          <dgm:dir/>
          <dgm:resizeHandles val="exact"/>
        </dgm:presLayoutVars>
      </dgm:prSet>
      <dgm:spPr/>
    </dgm:pt>
    <dgm:pt modelId="{8485E6E1-08DC-4D55-8516-9463318F7B21}" type="pres">
      <dgm:prSet presAssocID="{418BBB2D-BE3F-49E1-9B9E-DAAC05CC5DF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A0504C-5CD6-4105-B6A9-47356E58A100}" type="pres">
      <dgm:prSet presAssocID="{CFA1885E-5271-46AB-A23A-315B1BAB5712}" presName="spacerL" presStyleCnt="0"/>
      <dgm:spPr/>
    </dgm:pt>
    <dgm:pt modelId="{BA2FCFCE-8EFE-4B35-BD10-A237F5C82425}" type="pres">
      <dgm:prSet presAssocID="{CFA1885E-5271-46AB-A23A-315B1BAB5712}" presName="sibTrans" presStyleLbl="sibTrans2D1" presStyleIdx="0" presStyleCnt="2"/>
      <dgm:spPr/>
      <dgm:t>
        <a:bodyPr/>
        <a:lstStyle/>
        <a:p>
          <a:endParaRPr lang="en-US"/>
        </a:p>
      </dgm:t>
    </dgm:pt>
    <dgm:pt modelId="{18A982A1-8890-4ED1-A97C-F4DEAF9A17E6}" type="pres">
      <dgm:prSet presAssocID="{CFA1885E-5271-46AB-A23A-315B1BAB5712}" presName="spacerR" presStyleCnt="0"/>
      <dgm:spPr/>
    </dgm:pt>
    <dgm:pt modelId="{F347BE5D-E3F4-4B71-B914-22D5BE9FD050}" type="pres">
      <dgm:prSet presAssocID="{1EB8E166-DBF9-4C4C-853F-C640B959971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2E315B-1C9F-4B6E-8713-249072DFEDCB}" type="pres">
      <dgm:prSet presAssocID="{D098FCC5-BDBB-4EA5-8C0E-452DED3A87D3}" presName="spacerL" presStyleCnt="0"/>
      <dgm:spPr/>
    </dgm:pt>
    <dgm:pt modelId="{7D294704-704E-4A8B-B618-C2E600FFFD07}" type="pres">
      <dgm:prSet presAssocID="{D098FCC5-BDBB-4EA5-8C0E-452DED3A87D3}" presName="sibTrans" presStyleLbl="sibTrans2D1" presStyleIdx="1" presStyleCnt="2"/>
      <dgm:spPr/>
      <dgm:t>
        <a:bodyPr/>
        <a:lstStyle/>
        <a:p>
          <a:endParaRPr lang="en-US"/>
        </a:p>
      </dgm:t>
    </dgm:pt>
    <dgm:pt modelId="{C2693D41-600A-4D05-B873-5C9BD4FB20A4}" type="pres">
      <dgm:prSet presAssocID="{D098FCC5-BDBB-4EA5-8C0E-452DED3A87D3}" presName="spacerR" presStyleCnt="0"/>
      <dgm:spPr/>
    </dgm:pt>
    <dgm:pt modelId="{EBDED484-523E-40A2-9DEC-CCC5060BE4BA}" type="pres">
      <dgm:prSet presAssocID="{53040533-E4BA-4D58-A896-B260B9D0890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B267EB5-846A-4343-8961-97371261CEBC}" type="presOf" srcId="{27F1300B-2909-406C-ADCF-EFCE889DEE69}" destId="{F8A0BBA6-8F96-4C10-9CD3-2B57C25B61C3}" srcOrd="0" destOrd="0" presId="urn:microsoft.com/office/officeart/2005/8/layout/equation1"/>
    <dgm:cxn modelId="{C1B2E883-F916-4095-B341-9B6F14900D4E}" srcId="{27F1300B-2909-406C-ADCF-EFCE889DEE69}" destId="{53040533-E4BA-4D58-A896-B260B9D0890B}" srcOrd="2" destOrd="0" parTransId="{2532E10D-3FF7-40A8-8598-D2092CEC7106}" sibTransId="{3A33A01A-59DC-42E3-8B37-CE529C2497E3}"/>
    <dgm:cxn modelId="{8F24956F-1DDC-43AA-B56B-1C2EB98C4AC4}" type="presOf" srcId="{53040533-E4BA-4D58-A896-B260B9D0890B}" destId="{EBDED484-523E-40A2-9DEC-CCC5060BE4BA}" srcOrd="0" destOrd="0" presId="urn:microsoft.com/office/officeart/2005/8/layout/equation1"/>
    <dgm:cxn modelId="{420A9A75-D461-4BBF-A508-4579961A143B}" type="presOf" srcId="{CFA1885E-5271-46AB-A23A-315B1BAB5712}" destId="{BA2FCFCE-8EFE-4B35-BD10-A237F5C82425}" srcOrd="0" destOrd="0" presId="urn:microsoft.com/office/officeart/2005/8/layout/equation1"/>
    <dgm:cxn modelId="{98825579-4657-46BB-AA92-E3A0F4CE6CA8}" srcId="{27F1300B-2909-406C-ADCF-EFCE889DEE69}" destId="{1EB8E166-DBF9-4C4C-853F-C640B959971F}" srcOrd="1" destOrd="0" parTransId="{90BF095D-FEBD-4A09-84F8-98FB97CFCAAB}" sibTransId="{D098FCC5-BDBB-4EA5-8C0E-452DED3A87D3}"/>
    <dgm:cxn modelId="{15E69C9F-37A3-40DC-8A23-8CCD07028804}" srcId="{27F1300B-2909-406C-ADCF-EFCE889DEE69}" destId="{418BBB2D-BE3F-49E1-9B9E-DAAC05CC5DF8}" srcOrd="0" destOrd="0" parTransId="{BF1E803A-9381-4FA1-A4A6-12A3FAA3441F}" sibTransId="{CFA1885E-5271-46AB-A23A-315B1BAB5712}"/>
    <dgm:cxn modelId="{8C43D74D-26D5-4107-A77A-CCD37806A0A5}" type="presOf" srcId="{418BBB2D-BE3F-49E1-9B9E-DAAC05CC5DF8}" destId="{8485E6E1-08DC-4D55-8516-9463318F7B21}" srcOrd="0" destOrd="0" presId="urn:microsoft.com/office/officeart/2005/8/layout/equation1"/>
    <dgm:cxn modelId="{E0A442BD-8410-4D3E-BAAF-4177FADFFA00}" type="presOf" srcId="{D098FCC5-BDBB-4EA5-8C0E-452DED3A87D3}" destId="{7D294704-704E-4A8B-B618-C2E600FFFD07}" srcOrd="0" destOrd="0" presId="urn:microsoft.com/office/officeart/2005/8/layout/equation1"/>
    <dgm:cxn modelId="{85ACB17D-C78F-40CC-ACCC-912C0EB6B4FF}" type="presOf" srcId="{1EB8E166-DBF9-4C4C-853F-C640B959971F}" destId="{F347BE5D-E3F4-4B71-B914-22D5BE9FD050}" srcOrd="0" destOrd="0" presId="urn:microsoft.com/office/officeart/2005/8/layout/equation1"/>
    <dgm:cxn modelId="{E752992F-DC50-43C8-A522-563F942EE744}" type="presParOf" srcId="{F8A0BBA6-8F96-4C10-9CD3-2B57C25B61C3}" destId="{8485E6E1-08DC-4D55-8516-9463318F7B21}" srcOrd="0" destOrd="0" presId="urn:microsoft.com/office/officeart/2005/8/layout/equation1"/>
    <dgm:cxn modelId="{2290858F-EBA7-4C78-8379-CC78B67D607B}" type="presParOf" srcId="{F8A0BBA6-8F96-4C10-9CD3-2B57C25B61C3}" destId="{4DA0504C-5CD6-4105-B6A9-47356E58A100}" srcOrd="1" destOrd="0" presId="urn:microsoft.com/office/officeart/2005/8/layout/equation1"/>
    <dgm:cxn modelId="{B0CF7FBB-504E-48A1-8FA4-A2B0DCBCFB48}" type="presParOf" srcId="{F8A0BBA6-8F96-4C10-9CD3-2B57C25B61C3}" destId="{BA2FCFCE-8EFE-4B35-BD10-A237F5C82425}" srcOrd="2" destOrd="0" presId="urn:microsoft.com/office/officeart/2005/8/layout/equation1"/>
    <dgm:cxn modelId="{201B2A55-2551-4659-AEC8-A5E6B9628906}" type="presParOf" srcId="{F8A0BBA6-8F96-4C10-9CD3-2B57C25B61C3}" destId="{18A982A1-8890-4ED1-A97C-F4DEAF9A17E6}" srcOrd="3" destOrd="0" presId="urn:microsoft.com/office/officeart/2005/8/layout/equation1"/>
    <dgm:cxn modelId="{48C2BD92-C061-433E-AABF-2E0FAAF81B83}" type="presParOf" srcId="{F8A0BBA6-8F96-4C10-9CD3-2B57C25B61C3}" destId="{F347BE5D-E3F4-4B71-B914-22D5BE9FD050}" srcOrd="4" destOrd="0" presId="urn:microsoft.com/office/officeart/2005/8/layout/equation1"/>
    <dgm:cxn modelId="{09543EE1-D6E4-4BBF-A9DE-02A4582DCC06}" type="presParOf" srcId="{F8A0BBA6-8F96-4C10-9CD3-2B57C25B61C3}" destId="{0B2E315B-1C9F-4B6E-8713-249072DFEDCB}" srcOrd="5" destOrd="0" presId="urn:microsoft.com/office/officeart/2005/8/layout/equation1"/>
    <dgm:cxn modelId="{EFC823BB-B4A6-445F-9A0D-0BC3D9A2F0A0}" type="presParOf" srcId="{F8A0BBA6-8F96-4C10-9CD3-2B57C25B61C3}" destId="{7D294704-704E-4A8B-B618-C2E600FFFD07}" srcOrd="6" destOrd="0" presId="urn:microsoft.com/office/officeart/2005/8/layout/equation1"/>
    <dgm:cxn modelId="{F23208BF-BCAD-4A2F-8543-1A7B34CB0D1E}" type="presParOf" srcId="{F8A0BBA6-8F96-4C10-9CD3-2B57C25B61C3}" destId="{C2693D41-600A-4D05-B873-5C9BD4FB20A4}" srcOrd="7" destOrd="0" presId="urn:microsoft.com/office/officeart/2005/8/layout/equation1"/>
    <dgm:cxn modelId="{B1BA2E33-DC25-4EC2-9BEE-7FA9175C78FF}" type="presParOf" srcId="{F8A0BBA6-8F96-4C10-9CD3-2B57C25B61C3}" destId="{EBDED484-523E-40A2-9DEC-CCC5060BE4BA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C3DE28-7558-433C-8732-C33D14AD7ED2}" type="doc">
      <dgm:prSet loTypeId="urn:microsoft.com/office/officeart/2005/8/layout/equation1" loCatId="process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FB4B213-74FA-493C-BA80-EC0B4ABF17A0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Expected Percent Complete</a:t>
          </a:r>
          <a:endParaRPr lang="en-US" dirty="0">
            <a:solidFill>
              <a:schemeClr val="tx1"/>
            </a:solidFill>
          </a:endParaRPr>
        </a:p>
      </dgm:t>
    </dgm:pt>
    <dgm:pt modelId="{4050B5D8-C3F4-4511-9072-3EE0EEC831FC}" type="parTrans" cxnId="{6154DE64-131B-4CCD-83F3-C4350850B1F2}">
      <dgm:prSet/>
      <dgm:spPr/>
      <dgm:t>
        <a:bodyPr/>
        <a:lstStyle/>
        <a:p>
          <a:endParaRPr lang="en-US"/>
        </a:p>
      </dgm:t>
    </dgm:pt>
    <dgm:pt modelId="{E69AAA3A-88AD-4DB6-A843-C71157A2AA3A}" type="sibTrans" cxnId="{6154DE64-131B-4CCD-83F3-C4350850B1F2}">
      <dgm:prSet/>
      <dgm:spPr/>
      <dgm:t>
        <a:bodyPr/>
        <a:lstStyle/>
        <a:p>
          <a:endParaRPr lang="en-US"/>
        </a:p>
      </dgm:t>
    </dgm:pt>
    <dgm:pt modelId="{B5681F25-BCCF-4F8B-994F-C38F48F86B9F}">
      <dgm:prSet/>
      <dgm:spPr/>
      <dgm:t>
        <a:bodyPr/>
        <a:lstStyle/>
        <a:p>
          <a:pPr rtl="0"/>
          <a:r>
            <a:rPr lang="en-US" dirty="0" smtClean="0"/>
            <a:t>Number of completed iteration </a:t>
          </a:r>
          <a:endParaRPr lang="en-US" dirty="0"/>
        </a:p>
      </dgm:t>
    </dgm:pt>
    <dgm:pt modelId="{23D01B10-A96E-4DDA-985A-BB1E7D1E1784}" type="parTrans" cxnId="{D4069C48-9D74-4AB7-AF46-3781716DE01A}">
      <dgm:prSet/>
      <dgm:spPr/>
      <dgm:t>
        <a:bodyPr/>
        <a:lstStyle/>
        <a:p>
          <a:endParaRPr lang="en-US"/>
        </a:p>
      </dgm:t>
    </dgm:pt>
    <dgm:pt modelId="{108E5666-33B8-4491-8DCB-69DEA60E1E26}" type="sibTrans" cxnId="{D4069C48-9D74-4AB7-AF46-3781716DE01A}">
      <dgm:prSet/>
      <dgm:spPr/>
      <dgm:t>
        <a:bodyPr/>
        <a:lstStyle/>
        <a:p>
          <a:endParaRPr lang="en-US"/>
        </a:p>
      </dgm:t>
    </dgm:pt>
    <dgm:pt modelId="{71033EB6-F049-4FA4-9569-DF01681C2870}">
      <dgm:prSet/>
      <dgm:spPr/>
      <dgm:t>
        <a:bodyPr/>
        <a:lstStyle/>
        <a:p>
          <a:pPr rtl="0"/>
          <a:r>
            <a:rPr lang="en-US" dirty="0" smtClean="0"/>
            <a:t>Number of planned iterations</a:t>
          </a:r>
          <a:endParaRPr lang="en-US" dirty="0"/>
        </a:p>
      </dgm:t>
    </dgm:pt>
    <dgm:pt modelId="{9267F880-AE32-4EA2-B97C-CD740BA4B930}" type="parTrans" cxnId="{B892FB4A-BAE1-4847-B773-399EC75EEA9B}">
      <dgm:prSet/>
      <dgm:spPr/>
      <dgm:t>
        <a:bodyPr/>
        <a:lstStyle/>
        <a:p>
          <a:endParaRPr lang="en-US"/>
        </a:p>
      </dgm:t>
    </dgm:pt>
    <dgm:pt modelId="{7A88A580-371D-401A-96B6-FEE2CB0A8DFA}" type="sibTrans" cxnId="{B892FB4A-BAE1-4847-B773-399EC75EEA9B}">
      <dgm:prSet/>
      <dgm:spPr/>
      <dgm:t>
        <a:bodyPr/>
        <a:lstStyle/>
        <a:p>
          <a:endParaRPr lang="en-US"/>
        </a:p>
      </dgm:t>
    </dgm:pt>
    <dgm:pt modelId="{7FB86368-22D3-4A4D-A92A-3972FD3095C8}" type="pres">
      <dgm:prSet presAssocID="{BFC3DE28-7558-433C-8732-C33D14AD7ED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B42A51F-5083-4D3C-889D-01D75D2D7E23}" type="pres">
      <dgm:prSet presAssocID="{B5681F25-BCCF-4F8B-994F-C38F48F86B9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5B788C-BB2A-454C-B80F-899F4EB1B471}" type="pres">
      <dgm:prSet presAssocID="{108E5666-33B8-4491-8DCB-69DEA60E1E26}" presName="spacerL" presStyleCnt="0"/>
      <dgm:spPr/>
    </dgm:pt>
    <dgm:pt modelId="{93A7CF72-F09E-450A-A189-E0C40E0C029A}" type="pres">
      <dgm:prSet presAssocID="{108E5666-33B8-4491-8DCB-69DEA60E1E26}" presName="sibTrans" presStyleLbl="sibTrans2D1" presStyleIdx="0" presStyleCnt="2"/>
      <dgm:spPr>
        <a:prstGeom prst="mathDivide">
          <a:avLst/>
        </a:prstGeom>
      </dgm:spPr>
      <dgm:t>
        <a:bodyPr/>
        <a:lstStyle/>
        <a:p>
          <a:endParaRPr lang="en-US"/>
        </a:p>
      </dgm:t>
    </dgm:pt>
    <dgm:pt modelId="{9685C97C-C41A-45AA-8762-1240B12CECFF}" type="pres">
      <dgm:prSet presAssocID="{108E5666-33B8-4491-8DCB-69DEA60E1E26}" presName="spacerR" presStyleCnt="0"/>
      <dgm:spPr/>
    </dgm:pt>
    <dgm:pt modelId="{7E7247B0-EF59-4421-9EE6-9B9EE700C2D1}" type="pres">
      <dgm:prSet presAssocID="{71033EB6-F049-4FA4-9569-DF01681C287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6118A7-68C8-4DB6-B5B7-3FBB1DA26832}" type="pres">
      <dgm:prSet presAssocID="{7A88A580-371D-401A-96B6-FEE2CB0A8DFA}" presName="spacerL" presStyleCnt="0"/>
      <dgm:spPr/>
    </dgm:pt>
    <dgm:pt modelId="{6C575775-D83E-471B-90B0-227074111DD2}" type="pres">
      <dgm:prSet presAssocID="{7A88A580-371D-401A-96B6-FEE2CB0A8DFA}" presName="sibTrans" presStyleLbl="sibTrans2D1" presStyleIdx="1" presStyleCnt="2"/>
      <dgm:spPr/>
      <dgm:t>
        <a:bodyPr/>
        <a:lstStyle/>
        <a:p>
          <a:endParaRPr lang="en-US"/>
        </a:p>
      </dgm:t>
    </dgm:pt>
    <dgm:pt modelId="{63EF349E-95B9-432D-80B8-1F74C92942A6}" type="pres">
      <dgm:prSet presAssocID="{7A88A580-371D-401A-96B6-FEE2CB0A8DFA}" presName="spacerR" presStyleCnt="0"/>
      <dgm:spPr/>
    </dgm:pt>
    <dgm:pt modelId="{6ACD78E8-959E-41E8-B31E-EC42825DE164}" type="pres">
      <dgm:prSet presAssocID="{BFB4B213-74FA-493C-BA80-EC0B4ABF17A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86C631-5538-40B9-9697-20F227833452}" type="presOf" srcId="{BFB4B213-74FA-493C-BA80-EC0B4ABF17A0}" destId="{6ACD78E8-959E-41E8-B31E-EC42825DE164}" srcOrd="0" destOrd="0" presId="urn:microsoft.com/office/officeart/2005/8/layout/equation1"/>
    <dgm:cxn modelId="{6154DE64-131B-4CCD-83F3-C4350850B1F2}" srcId="{BFC3DE28-7558-433C-8732-C33D14AD7ED2}" destId="{BFB4B213-74FA-493C-BA80-EC0B4ABF17A0}" srcOrd="2" destOrd="0" parTransId="{4050B5D8-C3F4-4511-9072-3EE0EEC831FC}" sibTransId="{E69AAA3A-88AD-4DB6-A843-C71157A2AA3A}"/>
    <dgm:cxn modelId="{B892FB4A-BAE1-4847-B773-399EC75EEA9B}" srcId="{BFC3DE28-7558-433C-8732-C33D14AD7ED2}" destId="{71033EB6-F049-4FA4-9569-DF01681C2870}" srcOrd="1" destOrd="0" parTransId="{9267F880-AE32-4EA2-B97C-CD740BA4B930}" sibTransId="{7A88A580-371D-401A-96B6-FEE2CB0A8DFA}"/>
    <dgm:cxn modelId="{05D42875-6C72-4D72-A991-B8D6F184B12D}" type="presOf" srcId="{BFC3DE28-7558-433C-8732-C33D14AD7ED2}" destId="{7FB86368-22D3-4A4D-A92A-3972FD3095C8}" srcOrd="0" destOrd="0" presId="urn:microsoft.com/office/officeart/2005/8/layout/equation1"/>
    <dgm:cxn modelId="{C2D1273D-350F-48A7-80AC-6F653F6649A0}" type="presOf" srcId="{7A88A580-371D-401A-96B6-FEE2CB0A8DFA}" destId="{6C575775-D83E-471B-90B0-227074111DD2}" srcOrd="0" destOrd="0" presId="urn:microsoft.com/office/officeart/2005/8/layout/equation1"/>
    <dgm:cxn modelId="{A0849E34-D8E2-432C-A9FE-2B412811DFDB}" type="presOf" srcId="{108E5666-33B8-4491-8DCB-69DEA60E1E26}" destId="{93A7CF72-F09E-450A-A189-E0C40E0C029A}" srcOrd="0" destOrd="0" presId="urn:microsoft.com/office/officeart/2005/8/layout/equation1"/>
    <dgm:cxn modelId="{BBD73E89-0993-4090-B713-BD6F05BA0302}" type="presOf" srcId="{B5681F25-BCCF-4F8B-994F-C38F48F86B9F}" destId="{1B42A51F-5083-4D3C-889D-01D75D2D7E23}" srcOrd="0" destOrd="0" presId="urn:microsoft.com/office/officeart/2005/8/layout/equation1"/>
    <dgm:cxn modelId="{D4069C48-9D74-4AB7-AF46-3781716DE01A}" srcId="{BFC3DE28-7558-433C-8732-C33D14AD7ED2}" destId="{B5681F25-BCCF-4F8B-994F-C38F48F86B9F}" srcOrd="0" destOrd="0" parTransId="{23D01B10-A96E-4DDA-985A-BB1E7D1E1784}" sibTransId="{108E5666-33B8-4491-8DCB-69DEA60E1E26}"/>
    <dgm:cxn modelId="{55214548-86C4-4A5B-88CE-D03B251365BD}" type="presOf" srcId="{71033EB6-F049-4FA4-9569-DF01681C2870}" destId="{7E7247B0-EF59-4421-9EE6-9B9EE700C2D1}" srcOrd="0" destOrd="0" presId="urn:microsoft.com/office/officeart/2005/8/layout/equation1"/>
    <dgm:cxn modelId="{920426A6-7617-428A-9898-EDD0C3422AD8}" type="presParOf" srcId="{7FB86368-22D3-4A4D-A92A-3972FD3095C8}" destId="{1B42A51F-5083-4D3C-889D-01D75D2D7E23}" srcOrd="0" destOrd="0" presId="urn:microsoft.com/office/officeart/2005/8/layout/equation1"/>
    <dgm:cxn modelId="{1E130396-3EB4-42F8-8D3B-653CDFF44E9D}" type="presParOf" srcId="{7FB86368-22D3-4A4D-A92A-3972FD3095C8}" destId="{365B788C-BB2A-454C-B80F-899F4EB1B471}" srcOrd="1" destOrd="0" presId="urn:microsoft.com/office/officeart/2005/8/layout/equation1"/>
    <dgm:cxn modelId="{1BD3A399-E5C6-45D0-8358-D7A859CBCB37}" type="presParOf" srcId="{7FB86368-22D3-4A4D-A92A-3972FD3095C8}" destId="{93A7CF72-F09E-450A-A189-E0C40E0C029A}" srcOrd="2" destOrd="0" presId="urn:microsoft.com/office/officeart/2005/8/layout/equation1"/>
    <dgm:cxn modelId="{EFA0BA0E-4E5A-4A1D-97B1-DA5FCBDB4BB3}" type="presParOf" srcId="{7FB86368-22D3-4A4D-A92A-3972FD3095C8}" destId="{9685C97C-C41A-45AA-8762-1240B12CECFF}" srcOrd="3" destOrd="0" presId="urn:microsoft.com/office/officeart/2005/8/layout/equation1"/>
    <dgm:cxn modelId="{5ACF894F-794E-436A-8DEE-554F46422D25}" type="presParOf" srcId="{7FB86368-22D3-4A4D-A92A-3972FD3095C8}" destId="{7E7247B0-EF59-4421-9EE6-9B9EE700C2D1}" srcOrd="4" destOrd="0" presId="urn:microsoft.com/office/officeart/2005/8/layout/equation1"/>
    <dgm:cxn modelId="{A37644AD-FBA2-4E7C-AE21-68F50D219728}" type="presParOf" srcId="{7FB86368-22D3-4A4D-A92A-3972FD3095C8}" destId="{3E6118A7-68C8-4DB6-B5B7-3FBB1DA26832}" srcOrd="5" destOrd="0" presId="urn:microsoft.com/office/officeart/2005/8/layout/equation1"/>
    <dgm:cxn modelId="{AE70A300-2B59-45F4-B944-A46356630DAD}" type="presParOf" srcId="{7FB86368-22D3-4A4D-A92A-3972FD3095C8}" destId="{6C575775-D83E-471B-90B0-227074111DD2}" srcOrd="6" destOrd="0" presId="urn:microsoft.com/office/officeart/2005/8/layout/equation1"/>
    <dgm:cxn modelId="{C9F17467-BDA4-4FFD-8239-2D9AA5BEFDB7}" type="presParOf" srcId="{7FB86368-22D3-4A4D-A92A-3972FD3095C8}" destId="{63EF349E-95B9-432D-80B8-1F74C92942A6}" srcOrd="7" destOrd="0" presId="urn:microsoft.com/office/officeart/2005/8/layout/equation1"/>
    <dgm:cxn modelId="{4A0D7269-0A12-445E-B6D5-5BBD696D111E}" type="presParOf" srcId="{7FB86368-22D3-4A4D-A92A-3972FD3095C8}" destId="{6ACD78E8-959E-41E8-B31E-EC42825DE164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FC3DE28-7558-433C-8732-C33D14AD7ED2}" type="doc">
      <dgm:prSet loTypeId="urn:microsoft.com/office/officeart/2005/8/layout/equation1" loCatId="process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FB4B213-74FA-493C-BA80-EC0B4ABF17A0}">
      <dgm:prSet/>
      <dgm:spPr/>
      <dgm:t>
        <a:bodyPr/>
        <a:lstStyle/>
        <a:p>
          <a:pPr rtl="0"/>
          <a:r>
            <a:rPr lang="en-US" dirty="0" smtClean="0">
              <a:solidFill>
                <a:srgbClr val="C00000"/>
              </a:solidFill>
            </a:rPr>
            <a:t>Planned Value for a given iteration</a:t>
          </a:r>
          <a:endParaRPr lang="en-US" dirty="0">
            <a:solidFill>
              <a:srgbClr val="C00000"/>
            </a:solidFill>
          </a:endParaRPr>
        </a:p>
      </dgm:t>
    </dgm:pt>
    <dgm:pt modelId="{4050B5D8-C3F4-4511-9072-3EE0EEC831FC}" type="parTrans" cxnId="{6154DE64-131B-4CCD-83F3-C4350850B1F2}">
      <dgm:prSet/>
      <dgm:spPr/>
      <dgm:t>
        <a:bodyPr/>
        <a:lstStyle/>
        <a:p>
          <a:endParaRPr lang="en-US"/>
        </a:p>
      </dgm:t>
    </dgm:pt>
    <dgm:pt modelId="{E69AAA3A-88AD-4DB6-A843-C71157A2AA3A}" type="sibTrans" cxnId="{6154DE64-131B-4CCD-83F3-C4350850B1F2}">
      <dgm:prSet/>
      <dgm:spPr/>
      <dgm:t>
        <a:bodyPr/>
        <a:lstStyle/>
        <a:p>
          <a:endParaRPr lang="en-US"/>
        </a:p>
      </dgm:t>
    </dgm:pt>
    <dgm:pt modelId="{B5681F25-BCCF-4F8B-994F-C38F48F86B9F}">
      <dgm:prSet/>
      <dgm:spPr/>
      <dgm:t>
        <a:bodyPr/>
        <a:lstStyle/>
        <a:p>
          <a:pPr rtl="0"/>
          <a:r>
            <a:rPr lang="en-US" dirty="0" smtClean="0"/>
            <a:t>Expected Percent Complete</a:t>
          </a:r>
          <a:endParaRPr lang="en-US" dirty="0"/>
        </a:p>
      </dgm:t>
    </dgm:pt>
    <dgm:pt modelId="{23D01B10-A96E-4DDA-985A-BB1E7D1E1784}" type="parTrans" cxnId="{D4069C48-9D74-4AB7-AF46-3781716DE01A}">
      <dgm:prSet/>
      <dgm:spPr/>
      <dgm:t>
        <a:bodyPr/>
        <a:lstStyle/>
        <a:p>
          <a:endParaRPr lang="en-US"/>
        </a:p>
      </dgm:t>
    </dgm:pt>
    <dgm:pt modelId="{108E5666-33B8-4491-8DCB-69DEA60E1E26}" type="sibTrans" cxnId="{D4069C48-9D74-4AB7-AF46-3781716DE01A}">
      <dgm:prSet/>
      <dgm:spPr/>
      <dgm:t>
        <a:bodyPr/>
        <a:lstStyle/>
        <a:p>
          <a:endParaRPr lang="en-US"/>
        </a:p>
      </dgm:t>
    </dgm:pt>
    <dgm:pt modelId="{71033EB6-F049-4FA4-9569-DF01681C2870}">
      <dgm:prSet/>
      <dgm:spPr/>
      <dgm:t>
        <a:bodyPr/>
        <a:lstStyle/>
        <a:p>
          <a:pPr rtl="0"/>
          <a:r>
            <a:rPr lang="en-US" dirty="0" smtClean="0"/>
            <a:t>Total Budget</a:t>
          </a:r>
          <a:endParaRPr lang="en-US" dirty="0"/>
        </a:p>
      </dgm:t>
    </dgm:pt>
    <dgm:pt modelId="{9267F880-AE32-4EA2-B97C-CD740BA4B930}" type="parTrans" cxnId="{B892FB4A-BAE1-4847-B773-399EC75EEA9B}">
      <dgm:prSet/>
      <dgm:spPr/>
      <dgm:t>
        <a:bodyPr/>
        <a:lstStyle/>
        <a:p>
          <a:endParaRPr lang="en-US"/>
        </a:p>
      </dgm:t>
    </dgm:pt>
    <dgm:pt modelId="{7A88A580-371D-401A-96B6-FEE2CB0A8DFA}" type="sibTrans" cxnId="{B892FB4A-BAE1-4847-B773-399EC75EEA9B}">
      <dgm:prSet/>
      <dgm:spPr/>
      <dgm:t>
        <a:bodyPr/>
        <a:lstStyle/>
        <a:p>
          <a:endParaRPr lang="en-US"/>
        </a:p>
      </dgm:t>
    </dgm:pt>
    <dgm:pt modelId="{7FB86368-22D3-4A4D-A92A-3972FD3095C8}" type="pres">
      <dgm:prSet presAssocID="{BFC3DE28-7558-433C-8732-C33D14AD7ED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B42A51F-5083-4D3C-889D-01D75D2D7E23}" type="pres">
      <dgm:prSet presAssocID="{B5681F25-BCCF-4F8B-994F-C38F48F86B9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5B788C-BB2A-454C-B80F-899F4EB1B471}" type="pres">
      <dgm:prSet presAssocID="{108E5666-33B8-4491-8DCB-69DEA60E1E26}" presName="spacerL" presStyleCnt="0"/>
      <dgm:spPr/>
    </dgm:pt>
    <dgm:pt modelId="{93A7CF72-F09E-450A-A189-E0C40E0C029A}" type="pres">
      <dgm:prSet presAssocID="{108E5666-33B8-4491-8DCB-69DEA60E1E26}" presName="sibTrans" presStyleLbl="sibTrans2D1" presStyleIdx="0" presStyleCnt="2"/>
      <dgm:spPr>
        <a:prstGeom prst="mathMultiply">
          <a:avLst/>
        </a:prstGeom>
      </dgm:spPr>
      <dgm:t>
        <a:bodyPr/>
        <a:lstStyle/>
        <a:p>
          <a:endParaRPr lang="en-US"/>
        </a:p>
      </dgm:t>
    </dgm:pt>
    <dgm:pt modelId="{9685C97C-C41A-45AA-8762-1240B12CECFF}" type="pres">
      <dgm:prSet presAssocID="{108E5666-33B8-4491-8DCB-69DEA60E1E26}" presName="spacerR" presStyleCnt="0"/>
      <dgm:spPr/>
    </dgm:pt>
    <dgm:pt modelId="{7E7247B0-EF59-4421-9EE6-9B9EE700C2D1}" type="pres">
      <dgm:prSet presAssocID="{71033EB6-F049-4FA4-9569-DF01681C287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6118A7-68C8-4DB6-B5B7-3FBB1DA26832}" type="pres">
      <dgm:prSet presAssocID="{7A88A580-371D-401A-96B6-FEE2CB0A8DFA}" presName="spacerL" presStyleCnt="0"/>
      <dgm:spPr/>
    </dgm:pt>
    <dgm:pt modelId="{6C575775-D83E-471B-90B0-227074111DD2}" type="pres">
      <dgm:prSet presAssocID="{7A88A580-371D-401A-96B6-FEE2CB0A8DFA}" presName="sibTrans" presStyleLbl="sibTrans2D1" presStyleIdx="1" presStyleCnt="2"/>
      <dgm:spPr/>
      <dgm:t>
        <a:bodyPr/>
        <a:lstStyle/>
        <a:p>
          <a:endParaRPr lang="en-US"/>
        </a:p>
      </dgm:t>
    </dgm:pt>
    <dgm:pt modelId="{63EF349E-95B9-432D-80B8-1F74C92942A6}" type="pres">
      <dgm:prSet presAssocID="{7A88A580-371D-401A-96B6-FEE2CB0A8DFA}" presName="spacerR" presStyleCnt="0"/>
      <dgm:spPr/>
    </dgm:pt>
    <dgm:pt modelId="{6ACD78E8-959E-41E8-B31E-EC42825DE164}" type="pres">
      <dgm:prSet presAssocID="{BFB4B213-74FA-493C-BA80-EC0B4ABF17A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B7E9C75-08FA-4A2B-AA2A-C8A6D526DD11}" type="presOf" srcId="{BFB4B213-74FA-493C-BA80-EC0B4ABF17A0}" destId="{6ACD78E8-959E-41E8-B31E-EC42825DE164}" srcOrd="0" destOrd="0" presId="urn:microsoft.com/office/officeart/2005/8/layout/equation1"/>
    <dgm:cxn modelId="{6154DE64-131B-4CCD-83F3-C4350850B1F2}" srcId="{BFC3DE28-7558-433C-8732-C33D14AD7ED2}" destId="{BFB4B213-74FA-493C-BA80-EC0B4ABF17A0}" srcOrd="2" destOrd="0" parTransId="{4050B5D8-C3F4-4511-9072-3EE0EEC831FC}" sibTransId="{E69AAA3A-88AD-4DB6-A843-C71157A2AA3A}"/>
    <dgm:cxn modelId="{B892FB4A-BAE1-4847-B773-399EC75EEA9B}" srcId="{BFC3DE28-7558-433C-8732-C33D14AD7ED2}" destId="{71033EB6-F049-4FA4-9569-DF01681C2870}" srcOrd="1" destOrd="0" parTransId="{9267F880-AE32-4EA2-B97C-CD740BA4B930}" sibTransId="{7A88A580-371D-401A-96B6-FEE2CB0A8DFA}"/>
    <dgm:cxn modelId="{9443F633-6A6B-4AFE-A0BD-48A27E6134B9}" type="presOf" srcId="{108E5666-33B8-4491-8DCB-69DEA60E1E26}" destId="{93A7CF72-F09E-450A-A189-E0C40E0C029A}" srcOrd="0" destOrd="0" presId="urn:microsoft.com/office/officeart/2005/8/layout/equation1"/>
    <dgm:cxn modelId="{0321379A-4EDF-4F7A-BC1D-7F4E7BDCE41C}" type="presOf" srcId="{7A88A580-371D-401A-96B6-FEE2CB0A8DFA}" destId="{6C575775-D83E-471B-90B0-227074111DD2}" srcOrd="0" destOrd="0" presId="urn:microsoft.com/office/officeart/2005/8/layout/equation1"/>
    <dgm:cxn modelId="{D5458658-F4BF-4703-A8C2-0BEC41C89B85}" type="presOf" srcId="{B5681F25-BCCF-4F8B-994F-C38F48F86B9F}" destId="{1B42A51F-5083-4D3C-889D-01D75D2D7E23}" srcOrd="0" destOrd="0" presId="urn:microsoft.com/office/officeart/2005/8/layout/equation1"/>
    <dgm:cxn modelId="{6212AEE1-99CD-4E6C-A04B-FD847C405318}" type="presOf" srcId="{BFC3DE28-7558-433C-8732-C33D14AD7ED2}" destId="{7FB86368-22D3-4A4D-A92A-3972FD3095C8}" srcOrd="0" destOrd="0" presId="urn:microsoft.com/office/officeart/2005/8/layout/equation1"/>
    <dgm:cxn modelId="{D4069C48-9D74-4AB7-AF46-3781716DE01A}" srcId="{BFC3DE28-7558-433C-8732-C33D14AD7ED2}" destId="{B5681F25-BCCF-4F8B-994F-C38F48F86B9F}" srcOrd="0" destOrd="0" parTransId="{23D01B10-A96E-4DDA-985A-BB1E7D1E1784}" sibTransId="{108E5666-33B8-4491-8DCB-69DEA60E1E26}"/>
    <dgm:cxn modelId="{937C8399-2F42-4337-AE75-1D724F96ADAE}" type="presOf" srcId="{71033EB6-F049-4FA4-9569-DF01681C2870}" destId="{7E7247B0-EF59-4421-9EE6-9B9EE700C2D1}" srcOrd="0" destOrd="0" presId="urn:microsoft.com/office/officeart/2005/8/layout/equation1"/>
    <dgm:cxn modelId="{5D4306AE-EFBF-45F4-91BD-DBC1C17DCB9F}" type="presParOf" srcId="{7FB86368-22D3-4A4D-A92A-3972FD3095C8}" destId="{1B42A51F-5083-4D3C-889D-01D75D2D7E23}" srcOrd="0" destOrd="0" presId="urn:microsoft.com/office/officeart/2005/8/layout/equation1"/>
    <dgm:cxn modelId="{83B56696-33D0-4841-ABD1-21F2CAD2B468}" type="presParOf" srcId="{7FB86368-22D3-4A4D-A92A-3972FD3095C8}" destId="{365B788C-BB2A-454C-B80F-899F4EB1B471}" srcOrd="1" destOrd="0" presId="urn:microsoft.com/office/officeart/2005/8/layout/equation1"/>
    <dgm:cxn modelId="{8B3E79DC-06B2-49BB-9366-32AD1B45EF6D}" type="presParOf" srcId="{7FB86368-22D3-4A4D-A92A-3972FD3095C8}" destId="{93A7CF72-F09E-450A-A189-E0C40E0C029A}" srcOrd="2" destOrd="0" presId="urn:microsoft.com/office/officeart/2005/8/layout/equation1"/>
    <dgm:cxn modelId="{462DABB7-5CC3-4766-BD0E-CCB0056F8253}" type="presParOf" srcId="{7FB86368-22D3-4A4D-A92A-3972FD3095C8}" destId="{9685C97C-C41A-45AA-8762-1240B12CECFF}" srcOrd="3" destOrd="0" presId="urn:microsoft.com/office/officeart/2005/8/layout/equation1"/>
    <dgm:cxn modelId="{D748C42C-52E1-4707-AC09-96FC18579FFC}" type="presParOf" srcId="{7FB86368-22D3-4A4D-A92A-3972FD3095C8}" destId="{7E7247B0-EF59-4421-9EE6-9B9EE700C2D1}" srcOrd="4" destOrd="0" presId="urn:microsoft.com/office/officeart/2005/8/layout/equation1"/>
    <dgm:cxn modelId="{C3378F04-2376-477A-9546-B1D8818BF2AC}" type="presParOf" srcId="{7FB86368-22D3-4A4D-A92A-3972FD3095C8}" destId="{3E6118A7-68C8-4DB6-B5B7-3FBB1DA26832}" srcOrd="5" destOrd="0" presId="urn:microsoft.com/office/officeart/2005/8/layout/equation1"/>
    <dgm:cxn modelId="{28129150-9F2D-4C17-96BE-152B66179117}" type="presParOf" srcId="{7FB86368-22D3-4A4D-A92A-3972FD3095C8}" destId="{6C575775-D83E-471B-90B0-227074111DD2}" srcOrd="6" destOrd="0" presId="urn:microsoft.com/office/officeart/2005/8/layout/equation1"/>
    <dgm:cxn modelId="{9F580763-E762-4C76-9D62-64293491FF61}" type="presParOf" srcId="{7FB86368-22D3-4A4D-A92A-3972FD3095C8}" destId="{63EF349E-95B9-432D-80B8-1F74C92942A6}" srcOrd="7" destOrd="0" presId="urn:microsoft.com/office/officeart/2005/8/layout/equation1"/>
    <dgm:cxn modelId="{61521CBD-999A-4518-8562-46516AD9038B}" type="presParOf" srcId="{7FB86368-22D3-4A4D-A92A-3972FD3095C8}" destId="{6ACD78E8-959E-41E8-B31E-EC42825DE164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FC3DE28-7558-433C-8732-C33D14AD7ED2}" type="doc">
      <dgm:prSet loTypeId="urn:microsoft.com/office/officeart/2005/8/layout/equation1" loCatId="process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FB4B213-74FA-493C-BA80-EC0B4ABF17A0}">
      <dgm:prSet/>
      <dgm:spPr/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Actual Percent Complete</a:t>
          </a:r>
          <a:endParaRPr lang="en-US" dirty="0">
            <a:solidFill>
              <a:schemeClr val="tx1"/>
            </a:solidFill>
          </a:endParaRPr>
        </a:p>
      </dgm:t>
    </dgm:pt>
    <dgm:pt modelId="{4050B5D8-C3F4-4511-9072-3EE0EEC831FC}" type="parTrans" cxnId="{6154DE64-131B-4CCD-83F3-C4350850B1F2}">
      <dgm:prSet/>
      <dgm:spPr/>
      <dgm:t>
        <a:bodyPr/>
        <a:lstStyle/>
        <a:p>
          <a:endParaRPr lang="en-US"/>
        </a:p>
      </dgm:t>
    </dgm:pt>
    <dgm:pt modelId="{E69AAA3A-88AD-4DB6-A843-C71157A2AA3A}" type="sibTrans" cxnId="{6154DE64-131B-4CCD-83F3-C4350850B1F2}">
      <dgm:prSet/>
      <dgm:spPr/>
      <dgm:t>
        <a:bodyPr/>
        <a:lstStyle/>
        <a:p>
          <a:endParaRPr lang="en-US"/>
        </a:p>
      </dgm:t>
    </dgm:pt>
    <dgm:pt modelId="{B5681F25-BCCF-4F8B-994F-C38F48F86B9F}">
      <dgm:prSet/>
      <dgm:spPr/>
      <dgm:t>
        <a:bodyPr/>
        <a:lstStyle/>
        <a:p>
          <a:pPr rtl="0"/>
          <a:r>
            <a:rPr lang="en-US" dirty="0" smtClean="0"/>
            <a:t>Total Number of Story Points completed</a:t>
          </a:r>
          <a:endParaRPr lang="en-US" dirty="0"/>
        </a:p>
      </dgm:t>
    </dgm:pt>
    <dgm:pt modelId="{23D01B10-A96E-4DDA-985A-BB1E7D1E1784}" type="parTrans" cxnId="{D4069C48-9D74-4AB7-AF46-3781716DE01A}">
      <dgm:prSet/>
      <dgm:spPr/>
      <dgm:t>
        <a:bodyPr/>
        <a:lstStyle/>
        <a:p>
          <a:endParaRPr lang="en-US"/>
        </a:p>
      </dgm:t>
    </dgm:pt>
    <dgm:pt modelId="{108E5666-33B8-4491-8DCB-69DEA60E1E26}" type="sibTrans" cxnId="{D4069C48-9D74-4AB7-AF46-3781716DE01A}">
      <dgm:prSet/>
      <dgm:spPr/>
      <dgm:t>
        <a:bodyPr/>
        <a:lstStyle/>
        <a:p>
          <a:endParaRPr lang="en-US"/>
        </a:p>
      </dgm:t>
    </dgm:pt>
    <dgm:pt modelId="{71033EB6-F049-4FA4-9569-DF01681C2870}">
      <dgm:prSet/>
      <dgm:spPr/>
      <dgm:t>
        <a:bodyPr/>
        <a:lstStyle/>
        <a:p>
          <a:pPr rtl="0"/>
          <a:r>
            <a:rPr lang="en-US" dirty="0" smtClean="0"/>
            <a:t>Total Number of Story Points planned</a:t>
          </a:r>
          <a:endParaRPr lang="en-US" dirty="0"/>
        </a:p>
      </dgm:t>
    </dgm:pt>
    <dgm:pt modelId="{9267F880-AE32-4EA2-B97C-CD740BA4B930}" type="parTrans" cxnId="{B892FB4A-BAE1-4847-B773-399EC75EEA9B}">
      <dgm:prSet/>
      <dgm:spPr/>
      <dgm:t>
        <a:bodyPr/>
        <a:lstStyle/>
        <a:p>
          <a:endParaRPr lang="en-US"/>
        </a:p>
      </dgm:t>
    </dgm:pt>
    <dgm:pt modelId="{7A88A580-371D-401A-96B6-FEE2CB0A8DFA}" type="sibTrans" cxnId="{B892FB4A-BAE1-4847-B773-399EC75EEA9B}">
      <dgm:prSet/>
      <dgm:spPr/>
      <dgm:t>
        <a:bodyPr/>
        <a:lstStyle/>
        <a:p>
          <a:endParaRPr lang="en-US"/>
        </a:p>
      </dgm:t>
    </dgm:pt>
    <dgm:pt modelId="{7FB86368-22D3-4A4D-A92A-3972FD3095C8}" type="pres">
      <dgm:prSet presAssocID="{BFC3DE28-7558-433C-8732-C33D14AD7ED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B42A51F-5083-4D3C-889D-01D75D2D7E23}" type="pres">
      <dgm:prSet presAssocID="{B5681F25-BCCF-4F8B-994F-C38F48F86B9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5B788C-BB2A-454C-B80F-899F4EB1B471}" type="pres">
      <dgm:prSet presAssocID="{108E5666-33B8-4491-8DCB-69DEA60E1E26}" presName="spacerL" presStyleCnt="0"/>
      <dgm:spPr/>
    </dgm:pt>
    <dgm:pt modelId="{93A7CF72-F09E-450A-A189-E0C40E0C029A}" type="pres">
      <dgm:prSet presAssocID="{108E5666-33B8-4491-8DCB-69DEA60E1E26}" presName="sibTrans" presStyleLbl="sibTrans2D1" presStyleIdx="0" presStyleCnt="2"/>
      <dgm:spPr>
        <a:prstGeom prst="mathDivide">
          <a:avLst/>
        </a:prstGeom>
      </dgm:spPr>
      <dgm:t>
        <a:bodyPr/>
        <a:lstStyle/>
        <a:p>
          <a:endParaRPr lang="en-US"/>
        </a:p>
      </dgm:t>
    </dgm:pt>
    <dgm:pt modelId="{9685C97C-C41A-45AA-8762-1240B12CECFF}" type="pres">
      <dgm:prSet presAssocID="{108E5666-33B8-4491-8DCB-69DEA60E1E26}" presName="spacerR" presStyleCnt="0"/>
      <dgm:spPr/>
    </dgm:pt>
    <dgm:pt modelId="{7E7247B0-EF59-4421-9EE6-9B9EE700C2D1}" type="pres">
      <dgm:prSet presAssocID="{71033EB6-F049-4FA4-9569-DF01681C287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6118A7-68C8-4DB6-B5B7-3FBB1DA26832}" type="pres">
      <dgm:prSet presAssocID="{7A88A580-371D-401A-96B6-FEE2CB0A8DFA}" presName="spacerL" presStyleCnt="0"/>
      <dgm:spPr/>
    </dgm:pt>
    <dgm:pt modelId="{6C575775-D83E-471B-90B0-227074111DD2}" type="pres">
      <dgm:prSet presAssocID="{7A88A580-371D-401A-96B6-FEE2CB0A8DFA}" presName="sibTrans" presStyleLbl="sibTrans2D1" presStyleIdx="1" presStyleCnt="2"/>
      <dgm:spPr/>
      <dgm:t>
        <a:bodyPr/>
        <a:lstStyle/>
        <a:p>
          <a:endParaRPr lang="en-US"/>
        </a:p>
      </dgm:t>
    </dgm:pt>
    <dgm:pt modelId="{63EF349E-95B9-432D-80B8-1F74C92942A6}" type="pres">
      <dgm:prSet presAssocID="{7A88A580-371D-401A-96B6-FEE2CB0A8DFA}" presName="spacerR" presStyleCnt="0"/>
      <dgm:spPr/>
    </dgm:pt>
    <dgm:pt modelId="{6ACD78E8-959E-41E8-B31E-EC42825DE164}" type="pres">
      <dgm:prSet presAssocID="{BFB4B213-74FA-493C-BA80-EC0B4ABF17A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154DE64-131B-4CCD-83F3-C4350850B1F2}" srcId="{BFC3DE28-7558-433C-8732-C33D14AD7ED2}" destId="{BFB4B213-74FA-493C-BA80-EC0B4ABF17A0}" srcOrd="2" destOrd="0" parTransId="{4050B5D8-C3F4-4511-9072-3EE0EEC831FC}" sibTransId="{E69AAA3A-88AD-4DB6-A843-C71157A2AA3A}"/>
    <dgm:cxn modelId="{B892FB4A-BAE1-4847-B773-399EC75EEA9B}" srcId="{BFC3DE28-7558-433C-8732-C33D14AD7ED2}" destId="{71033EB6-F049-4FA4-9569-DF01681C2870}" srcOrd="1" destOrd="0" parTransId="{9267F880-AE32-4EA2-B97C-CD740BA4B930}" sibTransId="{7A88A580-371D-401A-96B6-FEE2CB0A8DFA}"/>
    <dgm:cxn modelId="{6E9C85C5-7741-404F-AC32-05550BF7287C}" type="presOf" srcId="{B5681F25-BCCF-4F8B-994F-C38F48F86B9F}" destId="{1B42A51F-5083-4D3C-889D-01D75D2D7E23}" srcOrd="0" destOrd="0" presId="urn:microsoft.com/office/officeart/2005/8/layout/equation1"/>
    <dgm:cxn modelId="{6A1F042F-ADCD-43E5-A4F8-A91AB7D4AAE0}" type="presOf" srcId="{108E5666-33B8-4491-8DCB-69DEA60E1E26}" destId="{93A7CF72-F09E-450A-A189-E0C40E0C029A}" srcOrd="0" destOrd="0" presId="urn:microsoft.com/office/officeart/2005/8/layout/equation1"/>
    <dgm:cxn modelId="{8570C510-67E2-4D19-BE40-A1810659ED92}" type="presOf" srcId="{71033EB6-F049-4FA4-9569-DF01681C2870}" destId="{7E7247B0-EF59-4421-9EE6-9B9EE700C2D1}" srcOrd="0" destOrd="0" presId="urn:microsoft.com/office/officeart/2005/8/layout/equation1"/>
    <dgm:cxn modelId="{F91A5CEA-6C88-43D9-A0D2-B451DD9FFB56}" type="presOf" srcId="{7A88A580-371D-401A-96B6-FEE2CB0A8DFA}" destId="{6C575775-D83E-471B-90B0-227074111DD2}" srcOrd="0" destOrd="0" presId="urn:microsoft.com/office/officeart/2005/8/layout/equation1"/>
    <dgm:cxn modelId="{D4069C48-9D74-4AB7-AF46-3781716DE01A}" srcId="{BFC3DE28-7558-433C-8732-C33D14AD7ED2}" destId="{B5681F25-BCCF-4F8B-994F-C38F48F86B9F}" srcOrd="0" destOrd="0" parTransId="{23D01B10-A96E-4DDA-985A-BB1E7D1E1784}" sibTransId="{108E5666-33B8-4491-8DCB-69DEA60E1E26}"/>
    <dgm:cxn modelId="{BDD9D591-FFB5-4AFF-B0FF-CC0F1EDB16F6}" type="presOf" srcId="{BFB4B213-74FA-493C-BA80-EC0B4ABF17A0}" destId="{6ACD78E8-959E-41E8-B31E-EC42825DE164}" srcOrd="0" destOrd="0" presId="urn:microsoft.com/office/officeart/2005/8/layout/equation1"/>
    <dgm:cxn modelId="{EF216955-E155-406F-B6E3-734D9A957A07}" type="presOf" srcId="{BFC3DE28-7558-433C-8732-C33D14AD7ED2}" destId="{7FB86368-22D3-4A4D-A92A-3972FD3095C8}" srcOrd="0" destOrd="0" presId="urn:microsoft.com/office/officeart/2005/8/layout/equation1"/>
    <dgm:cxn modelId="{3B9FC90E-F9C3-4B3D-B8EC-91738AE12C3A}" type="presParOf" srcId="{7FB86368-22D3-4A4D-A92A-3972FD3095C8}" destId="{1B42A51F-5083-4D3C-889D-01D75D2D7E23}" srcOrd="0" destOrd="0" presId="urn:microsoft.com/office/officeart/2005/8/layout/equation1"/>
    <dgm:cxn modelId="{A14423DE-FB25-4C5A-BA3D-752CD26FF745}" type="presParOf" srcId="{7FB86368-22D3-4A4D-A92A-3972FD3095C8}" destId="{365B788C-BB2A-454C-B80F-899F4EB1B471}" srcOrd="1" destOrd="0" presId="urn:microsoft.com/office/officeart/2005/8/layout/equation1"/>
    <dgm:cxn modelId="{81387A74-85DB-444D-9088-EF99A2CF52DA}" type="presParOf" srcId="{7FB86368-22D3-4A4D-A92A-3972FD3095C8}" destId="{93A7CF72-F09E-450A-A189-E0C40E0C029A}" srcOrd="2" destOrd="0" presId="urn:microsoft.com/office/officeart/2005/8/layout/equation1"/>
    <dgm:cxn modelId="{E7922220-5629-449E-93BB-7E994692F6F6}" type="presParOf" srcId="{7FB86368-22D3-4A4D-A92A-3972FD3095C8}" destId="{9685C97C-C41A-45AA-8762-1240B12CECFF}" srcOrd="3" destOrd="0" presId="urn:microsoft.com/office/officeart/2005/8/layout/equation1"/>
    <dgm:cxn modelId="{E765C6C3-CF57-4016-9758-29260E214779}" type="presParOf" srcId="{7FB86368-22D3-4A4D-A92A-3972FD3095C8}" destId="{7E7247B0-EF59-4421-9EE6-9B9EE700C2D1}" srcOrd="4" destOrd="0" presId="urn:microsoft.com/office/officeart/2005/8/layout/equation1"/>
    <dgm:cxn modelId="{ECE79D27-5AAA-42B8-8C33-2510F48D40B2}" type="presParOf" srcId="{7FB86368-22D3-4A4D-A92A-3972FD3095C8}" destId="{3E6118A7-68C8-4DB6-B5B7-3FBB1DA26832}" srcOrd="5" destOrd="0" presId="urn:microsoft.com/office/officeart/2005/8/layout/equation1"/>
    <dgm:cxn modelId="{478ED946-4348-4737-ABD6-07AFA37BD2AA}" type="presParOf" srcId="{7FB86368-22D3-4A4D-A92A-3972FD3095C8}" destId="{6C575775-D83E-471B-90B0-227074111DD2}" srcOrd="6" destOrd="0" presId="urn:microsoft.com/office/officeart/2005/8/layout/equation1"/>
    <dgm:cxn modelId="{95C69F15-FE6D-40A5-AB98-B3B8F1F3E685}" type="presParOf" srcId="{7FB86368-22D3-4A4D-A92A-3972FD3095C8}" destId="{63EF349E-95B9-432D-80B8-1F74C92942A6}" srcOrd="7" destOrd="0" presId="urn:microsoft.com/office/officeart/2005/8/layout/equation1"/>
    <dgm:cxn modelId="{4754B265-A063-4028-8D26-07724C7D5F91}" type="presParOf" srcId="{7FB86368-22D3-4A4D-A92A-3972FD3095C8}" destId="{6ACD78E8-959E-41E8-B31E-EC42825DE164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FC3DE28-7558-433C-8732-C33D14AD7ED2}" type="doc">
      <dgm:prSet loTypeId="urn:microsoft.com/office/officeart/2005/8/layout/equation1" loCatId="process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FB4B213-74FA-493C-BA80-EC0B4ABF17A0}">
      <dgm:prSet/>
      <dgm:spPr/>
      <dgm:t>
        <a:bodyPr/>
        <a:lstStyle/>
        <a:p>
          <a:pPr rtl="0"/>
          <a:r>
            <a:rPr lang="en-US" dirty="0" smtClean="0">
              <a:solidFill>
                <a:srgbClr val="C00000"/>
              </a:solidFill>
            </a:rPr>
            <a:t>Earned Value</a:t>
          </a:r>
          <a:endParaRPr lang="en-US" dirty="0">
            <a:solidFill>
              <a:srgbClr val="C00000"/>
            </a:solidFill>
          </a:endParaRPr>
        </a:p>
      </dgm:t>
    </dgm:pt>
    <dgm:pt modelId="{4050B5D8-C3F4-4511-9072-3EE0EEC831FC}" type="parTrans" cxnId="{6154DE64-131B-4CCD-83F3-C4350850B1F2}">
      <dgm:prSet/>
      <dgm:spPr/>
      <dgm:t>
        <a:bodyPr/>
        <a:lstStyle/>
        <a:p>
          <a:endParaRPr lang="en-US"/>
        </a:p>
      </dgm:t>
    </dgm:pt>
    <dgm:pt modelId="{E69AAA3A-88AD-4DB6-A843-C71157A2AA3A}" type="sibTrans" cxnId="{6154DE64-131B-4CCD-83F3-C4350850B1F2}">
      <dgm:prSet/>
      <dgm:spPr/>
      <dgm:t>
        <a:bodyPr/>
        <a:lstStyle/>
        <a:p>
          <a:endParaRPr lang="en-US"/>
        </a:p>
      </dgm:t>
    </dgm:pt>
    <dgm:pt modelId="{B5681F25-BCCF-4F8B-994F-C38F48F86B9F}">
      <dgm:prSet/>
      <dgm:spPr/>
      <dgm:t>
        <a:bodyPr/>
        <a:lstStyle/>
        <a:p>
          <a:pPr rtl="0"/>
          <a:r>
            <a:rPr lang="en-US" dirty="0" smtClean="0"/>
            <a:t>Actual Percent Complete</a:t>
          </a:r>
          <a:endParaRPr lang="en-US" dirty="0"/>
        </a:p>
      </dgm:t>
    </dgm:pt>
    <dgm:pt modelId="{23D01B10-A96E-4DDA-985A-BB1E7D1E1784}" type="parTrans" cxnId="{D4069C48-9D74-4AB7-AF46-3781716DE01A}">
      <dgm:prSet/>
      <dgm:spPr/>
      <dgm:t>
        <a:bodyPr/>
        <a:lstStyle/>
        <a:p>
          <a:endParaRPr lang="en-US"/>
        </a:p>
      </dgm:t>
    </dgm:pt>
    <dgm:pt modelId="{108E5666-33B8-4491-8DCB-69DEA60E1E26}" type="sibTrans" cxnId="{D4069C48-9D74-4AB7-AF46-3781716DE01A}">
      <dgm:prSet/>
      <dgm:spPr/>
      <dgm:t>
        <a:bodyPr/>
        <a:lstStyle/>
        <a:p>
          <a:endParaRPr lang="en-US"/>
        </a:p>
      </dgm:t>
    </dgm:pt>
    <dgm:pt modelId="{71033EB6-F049-4FA4-9569-DF01681C2870}">
      <dgm:prSet/>
      <dgm:spPr/>
      <dgm:t>
        <a:bodyPr/>
        <a:lstStyle/>
        <a:p>
          <a:pPr rtl="0"/>
          <a:r>
            <a:rPr lang="en-US" dirty="0" smtClean="0"/>
            <a:t>Total Budget</a:t>
          </a:r>
          <a:endParaRPr lang="en-US" dirty="0"/>
        </a:p>
      </dgm:t>
    </dgm:pt>
    <dgm:pt modelId="{9267F880-AE32-4EA2-B97C-CD740BA4B930}" type="parTrans" cxnId="{B892FB4A-BAE1-4847-B773-399EC75EEA9B}">
      <dgm:prSet/>
      <dgm:spPr/>
      <dgm:t>
        <a:bodyPr/>
        <a:lstStyle/>
        <a:p>
          <a:endParaRPr lang="en-US"/>
        </a:p>
      </dgm:t>
    </dgm:pt>
    <dgm:pt modelId="{7A88A580-371D-401A-96B6-FEE2CB0A8DFA}" type="sibTrans" cxnId="{B892FB4A-BAE1-4847-B773-399EC75EEA9B}">
      <dgm:prSet/>
      <dgm:spPr/>
      <dgm:t>
        <a:bodyPr/>
        <a:lstStyle/>
        <a:p>
          <a:endParaRPr lang="en-US"/>
        </a:p>
      </dgm:t>
    </dgm:pt>
    <dgm:pt modelId="{7FB86368-22D3-4A4D-A92A-3972FD3095C8}" type="pres">
      <dgm:prSet presAssocID="{BFC3DE28-7558-433C-8732-C33D14AD7ED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B42A51F-5083-4D3C-889D-01D75D2D7E23}" type="pres">
      <dgm:prSet presAssocID="{B5681F25-BCCF-4F8B-994F-C38F48F86B9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5B788C-BB2A-454C-B80F-899F4EB1B471}" type="pres">
      <dgm:prSet presAssocID="{108E5666-33B8-4491-8DCB-69DEA60E1E26}" presName="spacerL" presStyleCnt="0"/>
      <dgm:spPr/>
    </dgm:pt>
    <dgm:pt modelId="{93A7CF72-F09E-450A-A189-E0C40E0C029A}" type="pres">
      <dgm:prSet presAssocID="{108E5666-33B8-4491-8DCB-69DEA60E1E26}" presName="sibTrans" presStyleLbl="sibTrans2D1" presStyleIdx="0" presStyleCnt="2"/>
      <dgm:spPr>
        <a:prstGeom prst="mathMultiply">
          <a:avLst/>
        </a:prstGeom>
      </dgm:spPr>
      <dgm:t>
        <a:bodyPr/>
        <a:lstStyle/>
        <a:p>
          <a:endParaRPr lang="en-US"/>
        </a:p>
      </dgm:t>
    </dgm:pt>
    <dgm:pt modelId="{9685C97C-C41A-45AA-8762-1240B12CECFF}" type="pres">
      <dgm:prSet presAssocID="{108E5666-33B8-4491-8DCB-69DEA60E1E26}" presName="spacerR" presStyleCnt="0"/>
      <dgm:spPr/>
    </dgm:pt>
    <dgm:pt modelId="{7E7247B0-EF59-4421-9EE6-9B9EE700C2D1}" type="pres">
      <dgm:prSet presAssocID="{71033EB6-F049-4FA4-9569-DF01681C287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6118A7-68C8-4DB6-B5B7-3FBB1DA26832}" type="pres">
      <dgm:prSet presAssocID="{7A88A580-371D-401A-96B6-FEE2CB0A8DFA}" presName="spacerL" presStyleCnt="0"/>
      <dgm:spPr/>
    </dgm:pt>
    <dgm:pt modelId="{6C575775-D83E-471B-90B0-227074111DD2}" type="pres">
      <dgm:prSet presAssocID="{7A88A580-371D-401A-96B6-FEE2CB0A8DFA}" presName="sibTrans" presStyleLbl="sibTrans2D1" presStyleIdx="1" presStyleCnt="2"/>
      <dgm:spPr/>
      <dgm:t>
        <a:bodyPr/>
        <a:lstStyle/>
        <a:p>
          <a:endParaRPr lang="en-US"/>
        </a:p>
      </dgm:t>
    </dgm:pt>
    <dgm:pt modelId="{63EF349E-95B9-432D-80B8-1F74C92942A6}" type="pres">
      <dgm:prSet presAssocID="{7A88A580-371D-401A-96B6-FEE2CB0A8DFA}" presName="spacerR" presStyleCnt="0"/>
      <dgm:spPr/>
    </dgm:pt>
    <dgm:pt modelId="{6ACD78E8-959E-41E8-B31E-EC42825DE164}" type="pres">
      <dgm:prSet presAssocID="{BFB4B213-74FA-493C-BA80-EC0B4ABF17A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154DE64-131B-4CCD-83F3-C4350850B1F2}" srcId="{BFC3DE28-7558-433C-8732-C33D14AD7ED2}" destId="{BFB4B213-74FA-493C-BA80-EC0B4ABF17A0}" srcOrd="2" destOrd="0" parTransId="{4050B5D8-C3F4-4511-9072-3EE0EEC831FC}" sibTransId="{E69AAA3A-88AD-4DB6-A843-C71157A2AA3A}"/>
    <dgm:cxn modelId="{90780001-51CE-48D2-9AFB-0777A28C7CEB}" type="presOf" srcId="{71033EB6-F049-4FA4-9569-DF01681C2870}" destId="{7E7247B0-EF59-4421-9EE6-9B9EE700C2D1}" srcOrd="0" destOrd="0" presId="urn:microsoft.com/office/officeart/2005/8/layout/equation1"/>
    <dgm:cxn modelId="{B892FB4A-BAE1-4847-B773-399EC75EEA9B}" srcId="{BFC3DE28-7558-433C-8732-C33D14AD7ED2}" destId="{71033EB6-F049-4FA4-9569-DF01681C2870}" srcOrd="1" destOrd="0" parTransId="{9267F880-AE32-4EA2-B97C-CD740BA4B930}" sibTransId="{7A88A580-371D-401A-96B6-FEE2CB0A8DFA}"/>
    <dgm:cxn modelId="{33FF592A-B6A6-49F7-81B2-E8EA47F643E2}" type="presOf" srcId="{BFC3DE28-7558-433C-8732-C33D14AD7ED2}" destId="{7FB86368-22D3-4A4D-A92A-3972FD3095C8}" srcOrd="0" destOrd="0" presId="urn:microsoft.com/office/officeart/2005/8/layout/equation1"/>
    <dgm:cxn modelId="{25D2DCE3-B39A-4893-823E-80EECE1E4DAB}" type="presOf" srcId="{B5681F25-BCCF-4F8B-994F-C38F48F86B9F}" destId="{1B42A51F-5083-4D3C-889D-01D75D2D7E23}" srcOrd="0" destOrd="0" presId="urn:microsoft.com/office/officeart/2005/8/layout/equation1"/>
    <dgm:cxn modelId="{CFCFF8E2-1EC3-40F2-985F-101504753096}" type="presOf" srcId="{108E5666-33B8-4491-8DCB-69DEA60E1E26}" destId="{93A7CF72-F09E-450A-A189-E0C40E0C029A}" srcOrd="0" destOrd="0" presId="urn:microsoft.com/office/officeart/2005/8/layout/equation1"/>
    <dgm:cxn modelId="{6CAC4631-2DD8-4F58-81FD-2CBEF1AA729A}" type="presOf" srcId="{7A88A580-371D-401A-96B6-FEE2CB0A8DFA}" destId="{6C575775-D83E-471B-90B0-227074111DD2}" srcOrd="0" destOrd="0" presId="urn:microsoft.com/office/officeart/2005/8/layout/equation1"/>
    <dgm:cxn modelId="{FED04964-89F7-4B6D-B9EC-76E4B56C17F9}" type="presOf" srcId="{BFB4B213-74FA-493C-BA80-EC0B4ABF17A0}" destId="{6ACD78E8-959E-41E8-B31E-EC42825DE164}" srcOrd="0" destOrd="0" presId="urn:microsoft.com/office/officeart/2005/8/layout/equation1"/>
    <dgm:cxn modelId="{D4069C48-9D74-4AB7-AF46-3781716DE01A}" srcId="{BFC3DE28-7558-433C-8732-C33D14AD7ED2}" destId="{B5681F25-BCCF-4F8B-994F-C38F48F86B9F}" srcOrd="0" destOrd="0" parTransId="{23D01B10-A96E-4DDA-985A-BB1E7D1E1784}" sibTransId="{108E5666-33B8-4491-8DCB-69DEA60E1E26}"/>
    <dgm:cxn modelId="{077B4F2A-6A69-4C39-8597-FF20CC21DADF}" type="presParOf" srcId="{7FB86368-22D3-4A4D-A92A-3972FD3095C8}" destId="{1B42A51F-5083-4D3C-889D-01D75D2D7E23}" srcOrd="0" destOrd="0" presId="urn:microsoft.com/office/officeart/2005/8/layout/equation1"/>
    <dgm:cxn modelId="{61446769-810D-46F4-AF22-14C556499828}" type="presParOf" srcId="{7FB86368-22D3-4A4D-A92A-3972FD3095C8}" destId="{365B788C-BB2A-454C-B80F-899F4EB1B471}" srcOrd="1" destOrd="0" presId="urn:microsoft.com/office/officeart/2005/8/layout/equation1"/>
    <dgm:cxn modelId="{0832BDE5-8DB1-4D12-B7E4-A59F886C3102}" type="presParOf" srcId="{7FB86368-22D3-4A4D-A92A-3972FD3095C8}" destId="{93A7CF72-F09E-450A-A189-E0C40E0C029A}" srcOrd="2" destOrd="0" presId="urn:microsoft.com/office/officeart/2005/8/layout/equation1"/>
    <dgm:cxn modelId="{A8D59194-33E9-4059-BB94-2256DEBA269E}" type="presParOf" srcId="{7FB86368-22D3-4A4D-A92A-3972FD3095C8}" destId="{9685C97C-C41A-45AA-8762-1240B12CECFF}" srcOrd="3" destOrd="0" presId="urn:microsoft.com/office/officeart/2005/8/layout/equation1"/>
    <dgm:cxn modelId="{FC606FA7-702A-4913-A1A6-22621408BBDB}" type="presParOf" srcId="{7FB86368-22D3-4A4D-A92A-3972FD3095C8}" destId="{7E7247B0-EF59-4421-9EE6-9B9EE700C2D1}" srcOrd="4" destOrd="0" presId="urn:microsoft.com/office/officeart/2005/8/layout/equation1"/>
    <dgm:cxn modelId="{6C64D7F9-7A70-43E0-83FA-82238DBCA999}" type="presParOf" srcId="{7FB86368-22D3-4A4D-A92A-3972FD3095C8}" destId="{3E6118A7-68C8-4DB6-B5B7-3FBB1DA26832}" srcOrd="5" destOrd="0" presId="urn:microsoft.com/office/officeart/2005/8/layout/equation1"/>
    <dgm:cxn modelId="{33EAB92F-BA92-47E8-BACC-37931287F33F}" type="presParOf" srcId="{7FB86368-22D3-4A4D-A92A-3972FD3095C8}" destId="{6C575775-D83E-471B-90B0-227074111DD2}" srcOrd="6" destOrd="0" presId="urn:microsoft.com/office/officeart/2005/8/layout/equation1"/>
    <dgm:cxn modelId="{1C6832B3-8B01-4E7B-A13C-96E52589FB2B}" type="presParOf" srcId="{7FB86368-22D3-4A4D-A92A-3972FD3095C8}" destId="{63EF349E-95B9-432D-80B8-1F74C92942A6}" srcOrd="7" destOrd="0" presId="urn:microsoft.com/office/officeart/2005/8/layout/equation1"/>
    <dgm:cxn modelId="{4A51E089-A6F3-4F73-96D4-FBF24734571B}" type="presParOf" srcId="{7FB86368-22D3-4A4D-A92A-3972FD3095C8}" destId="{6ACD78E8-959E-41E8-B31E-EC42825DE164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954375E-F3A6-4D20-8CAC-823D741004D5}">
      <dsp:nvSpPr>
        <dsp:cNvPr id="0" name=""/>
        <dsp:cNvSpPr/>
      </dsp:nvSpPr>
      <dsp:spPr>
        <a:xfrm>
          <a:off x="1371" y="1339201"/>
          <a:ext cx="1817396" cy="1817396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4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4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Backlog Size</a:t>
          </a:r>
          <a:endParaRPr lang="en-US" sz="1200" b="1" kern="1200" dirty="0"/>
        </a:p>
      </dsp:txBody>
      <dsp:txXfrm>
        <a:off x="1371" y="1339201"/>
        <a:ext cx="1817396" cy="1817396"/>
      </dsp:txXfrm>
    </dsp:sp>
    <dsp:sp modelId="{F03AE236-DAFA-45BF-B20D-465678AF64EF}">
      <dsp:nvSpPr>
        <dsp:cNvPr id="0" name=""/>
        <dsp:cNvSpPr/>
      </dsp:nvSpPr>
      <dsp:spPr>
        <a:xfrm>
          <a:off x="1966339" y="1720855"/>
          <a:ext cx="1054089" cy="1054089"/>
        </a:xfrm>
        <a:prstGeom prst="mathDivid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accent4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1966339" y="1720855"/>
        <a:ext cx="1054089" cy="1054089"/>
      </dsp:txXfrm>
    </dsp:sp>
    <dsp:sp modelId="{D0D7FEBF-E144-4788-92B9-15494D013CD8}">
      <dsp:nvSpPr>
        <dsp:cNvPr id="0" name=""/>
        <dsp:cNvSpPr/>
      </dsp:nvSpPr>
      <dsp:spPr>
        <a:xfrm>
          <a:off x="3168001" y="1339201"/>
          <a:ext cx="1817396" cy="1817396"/>
        </a:xfrm>
        <a:prstGeom prst="ellipse">
          <a:avLst/>
        </a:prstGeom>
        <a:gradFill rotWithShape="0">
          <a:gsLst>
            <a:gs pos="0">
              <a:schemeClr val="accent4">
                <a:hueOff val="-1329280"/>
                <a:satOff val="993"/>
                <a:lumOff val="4314"/>
                <a:alphaOff val="0"/>
                <a:tint val="73000"/>
                <a:satMod val="150000"/>
              </a:schemeClr>
            </a:gs>
            <a:gs pos="25000">
              <a:schemeClr val="accent4">
                <a:hueOff val="-1329280"/>
                <a:satOff val="993"/>
                <a:lumOff val="4314"/>
                <a:alphaOff val="0"/>
                <a:tint val="96000"/>
                <a:shade val="80000"/>
                <a:satMod val="105000"/>
              </a:schemeClr>
            </a:gs>
            <a:gs pos="38000">
              <a:schemeClr val="accent4">
                <a:hueOff val="-1329280"/>
                <a:satOff val="993"/>
                <a:lumOff val="4314"/>
                <a:alphaOff val="0"/>
                <a:tint val="96000"/>
                <a:shade val="59000"/>
                <a:satMod val="120000"/>
              </a:schemeClr>
            </a:gs>
            <a:gs pos="55000">
              <a:schemeClr val="accent4">
                <a:hueOff val="-1329280"/>
                <a:satOff val="993"/>
                <a:lumOff val="4314"/>
                <a:alphaOff val="0"/>
                <a:shade val="57000"/>
                <a:satMod val="120000"/>
              </a:schemeClr>
            </a:gs>
            <a:gs pos="80000">
              <a:schemeClr val="accent4">
                <a:hueOff val="-1329280"/>
                <a:satOff val="993"/>
                <a:lumOff val="4314"/>
                <a:alphaOff val="0"/>
                <a:shade val="56000"/>
                <a:satMod val="145000"/>
              </a:schemeClr>
            </a:gs>
            <a:gs pos="88000">
              <a:schemeClr val="accent4">
                <a:hueOff val="-1329280"/>
                <a:satOff val="993"/>
                <a:lumOff val="4314"/>
                <a:alphaOff val="0"/>
                <a:shade val="63000"/>
                <a:satMod val="160000"/>
              </a:schemeClr>
            </a:gs>
            <a:gs pos="100000">
              <a:schemeClr val="accent4">
                <a:hueOff val="-1329280"/>
                <a:satOff val="993"/>
                <a:lumOff val="4314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4">
              <a:hueOff val="-1329280"/>
              <a:satOff val="993"/>
              <a:lumOff val="4314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Velocity per Sprint/Iteration</a:t>
          </a:r>
          <a:endParaRPr lang="en-US" sz="1200" b="1" kern="1200" dirty="0"/>
        </a:p>
      </dsp:txBody>
      <dsp:txXfrm>
        <a:off x="3168001" y="1339201"/>
        <a:ext cx="1817396" cy="1817396"/>
      </dsp:txXfrm>
    </dsp:sp>
    <dsp:sp modelId="{D3588787-778B-4EB5-ACC3-B90706A5A918}">
      <dsp:nvSpPr>
        <dsp:cNvPr id="0" name=""/>
        <dsp:cNvSpPr/>
      </dsp:nvSpPr>
      <dsp:spPr>
        <a:xfrm>
          <a:off x="5132970" y="1720855"/>
          <a:ext cx="1054089" cy="1054089"/>
        </a:xfrm>
        <a:prstGeom prst="mathEqual">
          <a:avLst/>
        </a:prstGeom>
        <a:solidFill>
          <a:schemeClr val="accent4">
            <a:hueOff val="-2658560"/>
            <a:satOff val="1986"/>
            <a:lumOff val="8627"/>
            <a:alphaOff val="0"/>
          </a:schemeClr>
        </a:solidFill>
        <a:ln>
          <a:noFill/>
        </a:ln>
        <a:effectLst>
          <a:glow rad="70000">
            <a:schemeClr val="accent4">
              <a:hueOff val="-2658560"/>
              <a:satOff val="1986"/>
              <a:lumOff val="8627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5132970" y="1720855"/>
        <a:ext cx="1054089" cy="1054089"/>
      </dsp:txXfrm>
    </dsp:sp>
    <dsp:sp modelId="{295A2DA5-34A9-41B1-8395-E2F31D4A4368}">
      <dsp:nvSpPr>
        <dsp:cNvPr id="0" name=""/>
        <dsp:cNvSpPr/>
      </dsp:nvSpPr>
      <dsp:spPr>
        <a:xfrm>
          <a:off x="6334632" y="1339201"/>
          <a:ext cx="1817396" cy="1817396"/>
        </a:xfrm>
        <a:prstGeom prst="ellipse">
          <a:avLst/>
        </a:prstGeom>
        <a:gradFill rotWithShape="0">
          <a:gsLst>
            <a:gs pos="0">
              <a:schemeClr val="accent4">
                <a:hueOff val="-2658560"/>
                <a:satOff val="1986"/>
                <a:lumOff val="8627"/>
                <a:alphaOff val="0"/>
                <a:tint val="73000"/>
                <a:satMod val="150000"/>
              </a:schemeClr>
            </a:gs>
            <a:gs pos="25000">
              <a:schemeClr val="accent4">
                <a:hueOff val="-2658560"/>
                <a:satOff val="1986"/>
                <a:lumOff val="8627"/>
                <a:alphaOff val="0"/>
                <a:tint val="96000"/>
                <a:shade val="80000"/>
                <a:satMod val="105000"/>
              </a:schemeClr>
            </a:gs>
            <a:gs pos="38000">
              <a:schemeClr val="accent4">
                <a:hueOff val="-2658560"/>
                <a:satOff val="1986"/>
                <a:lumOff val="8627"/>
                <a:alphaOff val="0"/>
                <a:tint val="96000"/>
                <a:shade val="59000"/>
                <a:satMod val="120000"/>
              </a:schemeClr>
            </a:gs>
            <a:gs pos="55000">
              <a:schemeClr val="accent4">
                <a:hueOff val="-2658560"/>
                <a:satOff val="1986"/>
                <a:lumOff val="8627"/>
                <a:alphaOff val="0"/>
                <a:shade val="57000"/>
                <a:satMod val="120000"/>
              </a:schemeClr>
            </a:gs>
            <a:gs pos="80000">
              <a:schemeClr val="accent4">
                <a:hueOff val="-2658560"/>
                <a:satOff val="1986"/>
                <a:lumOff val="8627"/>
                <a:alphaOff val="0"/>
                <a:shade val="56000"/>
                <a:satMod val="145000"/>
              </a:schemeClr>
            </a:gs>
            <a:gs pos="88000">
              <a:schemeClr val="accent4">
                <a:hueOff val="-2658560"/>
                <a:satOff val="1986"/>
                <a:lumOff val="8627"/>
                <a:alphaOff val="0"/>
                <a:shade val="63000"/>
                <a:satMod val="160000"/>
              </a:schemeClr>
            </a:gs>
            <a:gs pos="100000">
              <a:schemeClr val="accent4">
                <a:hueOff val="-2658560"/>
                <a:satOff val="1986"/>
                <a:lumOff val="8627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4">
              <a:hueOff val="-2658560"/>
              <a:satOff val="1986"/>
              <a:lumOff val="8627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Number of Sprints/Iterations to deliver the Project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6334632" y="1339201"/>
        <a:ext cx="1817396" cy="181739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85E6E1-08DC-4D55-8516-9463318F7B21}">
      <dsp:nvSpPr>
        <dsp:cNvPr id="0" name=""/>
        <dsp:cNvSpPr/>
      </dsp:nvSpPr>
      <dsp:spPr>
        <a:xfrm>
          <a:off x="1237" y="1715977"/>
          <a:ext cx="1640119" cy="164011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2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EVM</a:t>
          </a:r>
          <a:endParaRPr lang="en-US" sz="1800" b="1" kern="1200" dirty="0"/>
        </a:p>
      </dsp:txBody>
      <dsp:txXfrm>
        <a:off x="1237" y="1715977"/>
        <a:ext cx="1640119" cy="1640119"/>
      </dsp:txXfrm>
    </dsp:sp>
    <dsp:sp modelId="{BA2FCFCE-8EFE-4B35-BD10-A237F5C82425}">
      <dsp:nvSpPr>
        <dsp:cNvPr id="0" name=""/>
        <dsp:cNvSpPr/>
      </dsp:nvSpPr>
      <dsp:spPr>
        <a:xfrm>
          <a:off x="1774534" y="2060402"/>
          <a:ext cx="951269" cy="951269"/>
        </a:xfrm>
        <a:prstGeom prst="mathPlus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2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2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2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1774534" y="2060402"/>
        <a:ext cx="951269" cy="951269"/>
      </dsp:txXfrm>
    </dsp:sp>
    <dsp:sp modelId="{F347BE5D-E3F4-4B71-B914-22D5BE9FD050}">
      <dsp:nvSpPr>
        <dsp:cNvPr id="0" name=""/>
        <dsp:cNvSpPr/>
      </dsp:nvSpPr>
      <dsp:spPr>
        <a:xfrm>
          <a:off x="2858981" y="1715977"/>
          <a:ext cx="1640119" cy="1640119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3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3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SCRUM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2858981" y="1715977"/>
        <a:ext cx="1640119" cy="1640119"/>
      </dsp:txXfrm>
    </dsp:sp>
    <dsp:sp modelId="{7D294704-704E-4A8B-B618-C2E600FFFD07}">
      <dsp:nvSpPr>
        <dsp:cNvPr id="0" name=""/>
        <dsp:cNvSpPr/>
      </dsp:nvSpPr>
      <dsp:spPr>
        <a:xfrm>
          <a:off x="4632278" y="2060402"/>
          <a:ext cx="951269" cy="951269"/>
        </a:xfrm>
        <a:prstGeom prst="mathEqual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3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3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3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4632278" y="2060402"/>
        <a:ext cx="951269" cy="951269"/>
      </dsp:txXfrm>
    </dsp:sp>
    <dsp:sp modelId="{EBDED484-523E-40A2-9DEC-CCC5060BE4BA}">
      <dsp:nvSpPr>
        <dsp:cNvPr id="0" name=""/>
        <dsp:cNvSpPr/>
      </dsp:nvSpPr>
      <dsp:spPr>
        <a:xfrm>
          <a:off x="5716725" y="1715977"/>
          <a:ext cx="1640119" cy="164011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4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4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AgileEVM</a:t>
          </a:r>
          <a:endParaRPr lang="en-US" sz="1800" b="1" kern="1200" dirty="0"/>
        </a:p>
      </dsp:txBody>
      <dsp:txXfrm>
        <a:off x="5716725" y="1715977"/>
        <a:ext cx="1640119" cy="164011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7247C-3808-442E-8988-BF3306793DC5}" type="datetimeFigureOut">
              <a:rPr lang="en-US" smtClean="0"/>
              <a:pPr/>
              <a:t>01-Feb-10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3C638-F0BE-4424-B366-AED2668634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lb-LU" sz="1200" dirty="0" smtClean="0"/>
              <a:t>DoD Policies (Vision, Backlog, Sprint, Daily Scrum, Release)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0E41E-7E8B-4EF7-93A8-4B636F6B046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0E41E-7E8B-4EF7-93A8-4B636F6B046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0E41E-7E8B-4EF7-93A8-4B636F6B046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 </a:t>
            </a:r>
            <a:r>
              <a:rPr lang="en-US" dirty="0" err="1" smtClean="0"/>
              <a:t>Fichter</a:t>
            </a:r>
            <a:r>
              <a:rPr lang="en-US" dirty="0" smtClean="0"/>
              <a:t> = Business or CPO?</a:t>
            </a:r>
          </a:p>
          <a:p>
            <a:endParaRPr lang="en-US" dirty="0" smtClean="0"/>
          </a:p>
          <a:p>
            <a:r>
              <a:rPr lang="en-US" dirty="0" smtClean="0"/>
              <a:t>2 Views in 1 Backlog = pas OK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0E41E-7E8B-4EF7-93A8-4B636F6B046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séparation</a:t>
            </a:r>
            <a:r>
              <a:rPr lang="en-US" dirty="0" smtClean="0"/>
              <a:t> du “Core” </a:t>
            </a:r>
            <a:r>
              <a:rPr lang="en-US" dirty="0" err="1" smtClean="0"/>
              <a:t>est</a:t>
            </a:r>
            <a:r>
              <a:rPr lang="en-US" dirty="0" smtClean="0"/>
              <a:t> des </a:t>
            </a:r>
            <a:r>
              <a:rPr lang="en-US" dirty="0" err="1" smtClean="0"/>
              <a:t>autres</a:t>
            </a:r>
            <a:r>
              <a:rPr lang="en-US" dirty="0" smtClean="0"/>
              <a:t> applications </a:t>
            </a:r>
            <a:r>
              <a:rPr lang="en-US" dirty="0" err="1" smtClean="0"/>
              <a:t>permet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err="1" smtClean="0"/>
              <a:t>Gérer</a:t>
            </a:r>
            <a:r>
              <a:rPr lang="en-US" baseline="0" dirty="0" smtClean="0"/>
              <a:t> les </a:t>
            </a:r>
            <a:r>
              <a:rPr lang="en-US" baseline="0" dirty="0" err="1" smtClean="0"/>
              <a:t>customisations</a:t>
            </a:r>
            <a:r>
              <a:rPr lang="en-US" baseline="0" dirty="0" smtClean="0"/>
              <a:t> sans </a:t>
            </a:r>
            <a:r>
              <a:rPr lang="en-US" baseline="0" dirty="0" err="1" smtClean="0"/>
              <a:t>interférer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sur</a:t>
            </a:r>
            <a:r>
              <a:rPr lang="en-US" baseline="0" dirty="0" smtClean="0"/>
              <a:t> le </a:t>
            </a:r>
            <a:r>
              <a:rPr lang="en-US" baseline="0" dirty="0" err="1" smtClean="0"/>
              <a:t>coeur</a:t>
            </a:r>
            <a:endParaRPr lang="en-US" baseline="0" dirty="0" smtClean="0"/>
          </a:p>
          <a:p>
            <a:pPr>
              <a:buFontTx/>
              <a:buChar char="-"/>
            </a:pPr>
            <a:r>
              <a:rPr lang="en-US" baseline="0" dirty="0" smtClean="0"/>
              <a:t> </a:t>
            </a:r>
            <a:r>
              <a:rPr lang="en-US" baseline="0" dirty="0" err="1" smtClean="0"/>
              <a:t>d’identifier</a:t>
            </a:r>
            <a:r>
              <a:rPr lang="en-US" baseline="0" dirty="0" smtClean="0"/>
              <a:t> des add-on </a:t>
            </a:r>
            <a:r>
              <a:rPr lang="en-US" baseline="0" dirty="0" err="1" smtClean="0"/>
              <a:t>pouvant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être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commercialisables</a:t>
            </a:r>
            <a:r>
              <a:rPr lang="en-US" baseline="0" dirty="0" smtClean="0"/>
              <a:t> </a:t>
            </a:r>
          </a:p>
          <a:p>
            <a:pPr>
              <a:buFontTx/>
              <a:buChar char="-"/>
            </a:pPr>
            <a:r>
              <a:rPr lang="en-US" baseline="0" dirty="0" smtClean="0"/>
              <a:t> </a:t>
            </a:r>
            <a:r>
              <a:rPr lang="en-US" baseline="0" dirty="0" err="1" smtClean="0"/>
              <a:t>gérer</a:t>
            </a:r>
            <a:r>
              <a:rPr lang="en-US" baseline="0" dirty="0" smtClean="0"/>
              <a:t> le cycle de vie du </a:t>
            </a:r>
            <a:r>
              <a:rPr lang="en-US" baseline="0" dirty="0" err="1" smtClean="0"/>
              <a:t>coeur</a:t>
            </a:r>
            <a:r>
              <a:rPr lang="en-US" baseline="0" dirty="0" smtClean="0"/>
              <a:t> et des modules </a:t>
            </a:r>
            <a:r>
              <a:rPr lang="en-US" baseline="0" dirty="0" err="1" smtClean="0"/>
              <a:t>indépendemment</a:t>
            </a:r>
            <a:r>
              <a:rPr lang="en-US" baseline="0" dirty="0" smtClean="0"/>
              <a:t>.</a:t>
            </a:r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D0E41E-7E8B-4EF7-93A8-4B636F6B0467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4.png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8D06EC-0191-4A43-8B6C-799581E7A8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8D06EC-0191-4A43-8B6C-799581E7A8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8D06EC-0191-4A43-8B6C-799581E7A8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E299F-9956-4B7D-AB1C-30311444C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1B51D-5673-445B-99D4-3175F2F9C9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AAF2A-B302-40DD-A25E-D281A90D02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AC87D-9D1F-4CBB-B94D-C8AC12EBA1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DC49A-D418-4581-A556-CE885CE53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D2B24-C0A6-441E-9393-0E73C36E2A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C58C7-126F-4ABA-A8E8-6158976AE9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78A31-0985-4B37-9780-B0F1891DD3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8D06EC-0191-4A43-8B6C-799581E7A8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08438-998B-4C70-A782-7F5DCA21EC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C3835-C90B-4409-8F18-DDE635271D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9B2A2-31C9-4B43-AFE2-AC2169A7C0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677" name="Picture 2141" descr="cover_img_blur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4286250"/>
          </a:xfrm>
          <a:prstGeom prst="rect">
            <a:avLst/>
          </a:prstGeom>
          <a:noFill/>
        </p:spPr>
      </p:pic>
      <p:grpSp>
        <p:nvGrpSpPr>
          <p:cNvPr id="2" name="Group 2575"/>
          <p:cNvGrpSpPr>
            <a:grpSpLocks/>
          </p:cNvGrpSpPr>
          <p:nvPr/>
        </p:nvGrpSpPr>
        <p:grpSpPr bwMode="auto">
          <a:xfrm>
            <a:off x="2641600" y="4057650"/>
            <a:ext cx="6502400" cy="1824038"/>
            <a:chOff x="1664" y="2556"/>
            <a:chExt cx="4096" cy="1149"/>
          </a:xfrm>
        </p:grpSpPr>
        <p:grpSp>
          <p:nvGrpSpPr>
            <p:cNvPr id="3" name="Group 2547"/>
            <p:cNvGrpSpPr>
              <a:grpSpLocks/>
            </p:cNvGrpSpPr>
            <p:nvPr/>
          </p:nvGrpSpPr>
          <p:grpSpPr bwMode="auto">
            <a:xfrm>
              <a:off x="1664" y="2556"/>
              <a:ext cx="4096" cy="549"/>
              <a:chOff x="0" y="180"/>
              <a:chExt cx="2224" cy="549"/>
            </a:xfrm>
          </p:grpSpPr>
          <p:sp>
            <p:nvSpPr>
              <p:cNvPr id="196084" name="Line 2548"/>
              <p:cNvSpPr>
                <a:spLocks noChangeShapeType="1"/>
              </p:cNvSpPr>
              <p:nvPr/>
            </p:nvSpPr>
            <p:spPr bwMode="ltGray">
              <a:xfrm>
                <a:off x="0" y="180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085" name="Line 2549"/>
              <p:cNvSpPr>
                <a:spLocks noChangeShapeType="1"/>
              </p:cNvSpPr>
              <p:nvPr/>
            </p:nvSpPr>
            <p:spPr bwMode="ltGray">
              <a:xfrm>
                <a:off x="0" y="271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086" name="Line 2550"/>
              <p:cNvSpPr>
                <a:spLocks noChangeShapeType="1"/>
              </p:cNvSpPr>
              <p:nvPr/>
            </p:nvSpPr>
            <p:spPr bwMode="ltGray">
              <a:xfrm>
                <a:off x="0" y="363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087" name="Line 2551"/>
              <p:cNvSpPr>
                <a:spLocks noChangeShapeType="1"/>
              </p:cNvSpPr>
              <p:nvPr/>
            </p:nvSpPr>
            <p:spPr bwMode="ltGray">
              <a:xfrm>
                <a:off x="0" y="454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088" name="Line 2552"/>
              <p:cNvSpPr>
                <a:spLocks noChangeShapeType="1"/>
              </p:cNvSpPr>
              <p:nvPr/>
            </p:nvSpPr>
            <p:spPr bwMode="ltGray">
              <a:xfrm>
                <a:off x="0" y="546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089" name="Line 2553"/>
              <p:cNvSpPr>
                <a:spLocks noChangeShapeType="1"/>
              </p:cNvSpPr>
              <p:nvPr/>
            </p:nvSpPr>
            <p:spPr bwMode="ltGray">
              <a:xfrm>
                <a:off x="0" y="637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090" name="Line 2554"/>
              <p:cNvSpPr>
                <a:spLocks noChangeShapeType="1"/>
              </p:cNvSpPr>
              <p:nvPr/>
            </p:nvSpPr>
            <p:spPr bwMode="ltGray">
              <a:xfrm>
                <a:off x="0" y="729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091" name="Line 2555"/>
              <p:cNvSpPr>
                <a:spLocks noChangeShapeType="1"/>
              </p:cNvSpPr>
              <p:nvPr/>
            </p:nvSpPr>
            <p:spPr bwMode="ltGray">
              <a:xfrm>
                <a:off x="0" y="683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092" name="Line 2556"/>
              <p:cNvSpPr>
                <a:spLocks noChangeShapeType="1"/>
              </p:cNvSpPr>
              <p:nvPr/>
            </p:nvSpPr>
            <p:spPr bwMode="ltGray">
              <a:xfrm>
                <a:off x="0" y="591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093" name="Line 2557"/>
              <p:cNvSpPr>
                <a:spLocks noChangeShapeType="1"/>
              </p:cNvSpPr>
              <p:nvPr/>
            </p:nvSpPr>
            <p:spPr bwMode="ltGray">
              <a:xfrm>
                <a:off x="0" y="500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094" name="Line 2558"/>
              <p:cNvSpPr>
                <a:spLocks noChangeShapeType="1"/>
              </p:cNvSpPr>
              <p:nvPr/>
            </p:nvSpPr>
            <p:spPr bwMode="ltGray">
              <a:xfrm>
                <a:off x="0" y="408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095" name="Line 2559"/>
              <p:cNvSpPr>
                <a:spLocks noChangeShapeType="1"/>
              </p:cNvSpPr>
              <p:nvPr/>
            </p:nvSpPr>
            <p:spPr bwMode="ltGray">
              <a:xfrm>
                <a:off x="0" y="317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096" name="Line 2560"/>
              <p:cNvSpPr>
                <a:spLocks noChangeShapeType="1"/>
              </p:cNvSpPr>
              <p:nvPr/>
            </p:nvSpPr>
            <p:spPr bwMode="ltGray">
              <a:xfrm>
                <a:off x="0" y="225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2561"/>
            <p:cNvGrpSpPr>
              <a:grpSpLocks/>
            </p:cNvGrpSpPr>
            <p:nvPr/>
          </p:nvGrpSpPr>
          <p:grpSpPr bwMode="auto">
            <a:xfrm>
              <a:off x="1664" y="3156"/>
              <a:ext cx="4096" cy="549"/>
              <a:chOff x="0" y="180"/>
              <a:chExt cx="2224" cy="549"/>
            </a:xfrm>
          </p:grpSpPr>
          <p:sp>
            <p:nvSpPr>
              <p:cNvPr id="196098" name="Line 2562"/>
              <p:cNvSpPr>
                <a:spLocks noChangeShapeType="1"/>
              </p:cNvSpPr>
              <p:nvPr/>
            </p:nvSpPr>
            <p:spPr bwMode="ltGray">
              <a:xfrm>
                <a:off x="0" y="180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099" name="Line 2563"/>
              <p:cNvSpPr>
                <a:spLocks noChangeShapeType="1"/>
              </p:cNvSpPr>
              <p:nvPr/>
            </p:nvSpPr>
            <p:spPr bwMode="ltGray">
              <a:xfrm>
                <a:off x="0" y="271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100" name="Line 2564"/>
              <p:cNvSpPr>
                <a:spLocks noChangeShapeType="1"/>
              </p:cNvSpPr>
              <p:nvPr/>
            </p:nvSpPr>
            <p:spPr bwMode="ltGray">
              <a:xfrm>
                <a:off x="0" y="363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101" name="Line 2565"/>
              <p:cNvSpPr>
                <a:spLocks noChangeShapeType="1"/>
              </p:cNvSpPr>
              <p:nvPr/>
            </p:nvSpPr>
            <p:spPr bwMode="ltGray">
              <a:xfrm>
                <a:off x="0" y="454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102" name="Line 2566"/>
              <p:cNvSpPr>
                <a:spLocks noChangeShapeType="1"/>
              </p:cNvSpPr>
              <p:nvPr/>
            </p:nvSpPr>
            <p:spPr bwMode="ltGray">
              <a:xfrm>
                <a:off x="0" y="546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103" name="Line 2567"/>
              <p:cNvSpPr>
                <a:spLocks noChangeShapeType="1"/>
              </p:cNvSpPr>
              <p:nvPr/>
            </p:nvSpPr>
            <p:spPr bwMode="ltGray">
              <a:xfrm>
                <a:off x="0" y="637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104" name="Line 2568"/>
              <p:cNvSpPr>
                <a:spLocks noChangeShapeType="1"/>
              </p:cNvSpPr>
              <p:nvPr/>
            </p:nvSpPr>
            <p:spPr bwMode="ltGray">
              <a:xfrm>
                <a:off x="0" y="729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105" name="Line 2569"/>
              <p:cNvSpPr>
                <a:spLocks noChangeShapeType="1"/>
              </p:cNvSpPr>
              <p:nvPr/>
            </p:nvSpPr>
            <p:spPr bwMode="ltGray">
              <a:xfrm>
                <a:off x="0" y="683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106" name="Line 2570"/>
              <p:cNvSpPr>
                <a:spLocks noChangeShapeType="1"/>
              </p:cNvSpPr>
              <p:nvPr/>
            </p:nvSpPr>
            <p:spPr bwMode="ltGray">
              <a:xfrm>
                <a:off x="0" y="591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107" name="Line 2571"/>
              <p:cNvSpPr>
                <a:spLocks noChangeShapeType="1"/>
              </p:cNvSpPr>
              <p:nvPr/>
            </p:nvSpPr>
            <p:spPr bwMode="ltGray">
              <a:xfrm>
                <a:off x="0" y="500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108" name="Line 2572"/>
              <p:cNvSpPr>
                <a:spLocks noChangeShapeType="1"/>
              </p:cNvSpPr>
              <p:nvPr/>
            </p:nvSpPr>
            <p:spPr bwMode="ltGray">
              <a:xfrm>
                <a:off x="0" y="408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109" name="Line 2573"/>
              <p:cNvSpPr>
                <a:spLocks noChangeShapeType="1"/>
              </p:cNvSpPr>
              <p:nvPr/>
            </p:nvSpPr>
            <p:spPr bwMode="ltGray">
              <a:xfrm>
                <a:off x="0" y="317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110" name="Line 2574"/>
              <p:cNvSpPr>
                <a:spLocks noChangeShapeType="1"/>
              </p:cNvSpPr>
              <p:nvPr/>
            </p:nvSpPr>
            <p:spPr bwMode="ltGray">
              <a:xfrm>
                <a:off x="0" y="225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95587" name="Rectangle 2051"/>
          <p:cNvSpPr>
            <a:spLocks noChangeArrowheads="1"/>
          </p:cNvSpPr>
          <p:nvPr/>
        </p:nvSpPr>
        <p:spPr bwMode="auto">
          <a:xfrm>
            <a:off x="17463" y="0"/>
            <a:ext cx="9115425" cy="684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588" name="Rectangle 2052"/>
          <p:cNvSpPr>
            <a:spLocks noGrp="1" noChangeArrowheads="1"/>
          </p:cNvSpPr>
          <p:nvPr>
            <p:ph type="ctrTitle"/>
          </p:nvPr>
        </p:nvSpPr>
        <p:spPr bwMode="white">
          <a:xfrm>
            <a:off x="2679700" y="1663700"/>
            <a:ext cx="6100763" cy="19177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95666" name="Rectangle 2130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4413250"/>
            <a:ext cx="6238875" cy="1454150"/>
          </a:xfrm>
        </p:spPr>
        <p:txBody>
          <a:bodyPr anchor="b"/>
          <a:lstStyle>
            <a:lvl1pPr marL="0" indent="0">
              <a:buFont typeface="Webdings" pitchFamily="18" charset="2"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195667" name="Rectangle 2131"/>
          <p:cNvSpPr>
            <a:spLocks noChangeArrowheads="1"/>
          </p:cNvSpPr>
          <p:nvPr/>
        </p:nvSpPr>
        <p:spPr bwMode="auto">
          <a:xfrm>
            <a:off x="28575" y="0"/>
            <a:ext cx="9115425" cy="684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95957" name="Picture 2421" descr="blue copy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4ED8F4"/>
              </a:clrFrom>
              <a:clrTo>
                <a:srgbClr val="4ED8F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black">
          <a:xfrm>
            <a:off x="527050" y="6018213"/>
            <a:ext cx="622300" cy="622300"/>
          </a:xfrm>
          <a:prstGeom prst="rect">
            <a:avLst/>
          </a:prstGeom>
          <a:noFill/>
        </p:spPr>
      </p:pic>
      <p:grpSp>
        <p:nvGrpSpPr>
          <p:cNvPr id="5" name="Group 2576"/>
          <p:cNvGrpSpPr>
            <a:grpSpLocks/>
          </p:cNvGrpSpPr>
          <p:nvPr/>
        </p:nvGrpSpPr>
        <p:grpSpPr bwMode="auto">
          <a:xfrm>
            <a:off x="0" y="288925"/>
            <a:ext cx="9144000" cy="871538"/>
            <a:chOff x="0" y="180"/>
            <a:chExt cx="2224" cy="549"/>
          </a:xfrm>
        </p:grpSpPr>
        <p:sp>
          <p:nvSpPr>
            <p:cNvPr id="196113" name="Line 2577"/>
            <p:cNvSpPr>
              <a:spLocks noChangeShapeType="1"/>
            </p:cNvSpPr>
            <p:nvPr/>
          </p:nvSpPr>
          <p:spPr bwMode="ltGray">
            <a:xfrm>
              <a:off x="0" y="180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114" name="Line 2578"/>
            <p:cNvSpPr>
              <a:spLocks noChangeShapeType="1"/>
            </p:cNvSpPr>
            <p:nvPr/>
          </p:nvSpPr>
          <p:spPr bwMode="ltGray">
            <a:xfrm>
              <a:off x="0" y="271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115" name="Line 2579"/>
            <p:cNvSpPr>
              <a:spLocks noChangeShapeType="1"/>
            </p:cNvSpPr>
            <p:nvPr/>
          </p:nvSpPr>
          <p:spPr bwMode="ltGray">
            <a:xfrm>
              <a:off x="0" y="363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116" name="Line 2580"/>
            <p:cNvSpPr>
              <a:spLocks noChangeShapeType="1"/>
            </p:cNvSpPr>
            <p:nvPr/>
          </p:nvSpPr>
          <p:spPr bwMode="ltGray">
            <a:xfrm>
              <a:off x="0" y="454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117" name="Line 2581"/>
            <p:cNvSpPr>
              <a:spLocks noChangeShapeType="1"/>
            </p:cNvSpPr>
            <p:nvPr/>
          </p:nvSpPr>
          <p:spPr bwMode="ltGray">
            <a:xfrm>
              <a:off x="0" y="546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118" name="Line 2582"/>
            <p:cNvSpPr>
              <a:spLocks noChangeShapeType="1"/>
            </p:cNvSpPr>
            <p:nvPr/>
          </p:nvSpPr>
          <p:spPr bwMode="ltGray">
            <a:xfrm>
              <a:off x="0" y="637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119" name="Line 2583"/>
            <p:cNvSpPr>
              <a:spLocks noChangeShapeType="1"/>
            </p:cNvSpPr>
            <p:nvPr/>
          </p:nvSpPr>
          <p:spPr bwMode="ltGray">
            <a:xfrm>
              <a:off x="0" y="729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120" name="Line 2584"/>
            <p:cNvSpPr>
              <a:spLocks noChangeShapeType="1"/>
            </p:cNvSpPr>
            <p:nvPr/>
          </p:nvSpPr>
          <p:spPr bwMode="ltGray">
            <a:xfrm>
              <a:off x="0" y="683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121" name="Line 2585"/>
            <p:cNvSpPr>
              <a:spLocks noChangeShapeType="1"/>
            </p:cNvSpPr>
            <p:nvPr/>
          </p:nvSpPr>
          <p:spPr bwMode="ltGray">
            <a:xfrm>
              <a:off x="0" y="591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122" name="Line 2586"/>
            <p:cNvSpPr>
              <a:spLocks noChangeShapeType="1"/>
            </p:cNvSpPr>
            <p:nvPr/>
          </p:nvSpPr>
          <p:spPr bwMode="ltGray">
            <a:xfrm>
              <a:off x="0" y="500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123" name="Line 2587"/>
            <p:cNvSpPr>
              <a:spLocks noChangeShapeType="1"/>
            </p:cNvSpPr>
            <p:nvPr/>
          </p:nvSpPr>
          <p:spPr bwMode="ltGray">
            <a:xfrm>
              <a:off x="0" y="408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124" name="Line 2588"/>
            <p:cNvSpPr>
              <a:spLocks noChangeShapeType="1"/>
            </p:cNvSpPr>
            <p:nvPr/>
          </p:nvSpPr>
          <p:spPr bwMode="ltGray">
            <a:xfrm>
              <a:off x="0" y="317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125" name="Line 2589"/>
            <p:cNvSpPr>
              <a:spLocks noChangeShapeType="1"/>
            </p:cNvSpPr>
            <p:nvPr/>
          </p:nvSpPr>
          <p:spPr bwMode="ltGray">
            <a:xfrm>
              <a:off x="0" y="225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96126" name="Picture 2590" descr="swift_306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50850" y="263525"/>
            <a:ext cx="2187575" cy="1052513"/>
          </a:xfrm>
          <a:prstGeom prst="rect">
            <a:avLst/>
          </a:prstGeom>
          <a:noFill/>
        </p:spPr>
      </p:pic>
      <p:sp>
        <p:nvSpPr>
          <p:cNvPr id="196127" name="Text Box 2591"/>
          <p:cNvSpPr txBox="1">
            <a:spLocks noChangeArrowheads="1"/>
          </p:cNvSpPr>
          <p:nvPr/>
        </p:nvSpPr>
        <p:spPr bwMode="auto">
          <a:xfrm>
            <a:off x="8305800" y="6584950"/>
            <a:ext cx="781050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GB" sz="1200" b="1">
                <a:solidFill>
                  <a:schemeClr val="tx2"/>
                </a:solidFill>
              </a:rPr>
              <a:t>Slide </a:t>
            </a:r>
            <a:fld id="{F1BFBFD7-7468-4835-833A-B72D76F4411E}" type="slidenum">
              <a:rPr lang="en-GB" sz="1200" b="1">
                <a:solidFill>
                  <a:schemeClr val="tx2"/>
                </a:solidFill>
              </a:rPr>
              <a:pPr algn="r"/>
              <a:t>‹#›</a:t>
            </a:fld>
            <a:r>
              <a:rPr lang="en-GB" sz="1200" b="1">
                <a:solidFill>
                  <a:schemeClr val="tx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5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5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8" grpId="0" autoUpdateAnimBg="0"/>
      <p:bldP spid="195666" grpId="0" build="p" autoUpdateAnimBg="0" advAuto="0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566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9566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9250" y="1793875"/>
            <a:ext cx="4206875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8525" y="1793875"/>
            <a:ext cx="4206875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8D06EC-0191-4A43-8B6C-799581E7A8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9738" y="333375"/>
            <a:ext cx="2146300" cy="5762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9250" y="333375"/>
            <a:ext cx="6288088" cy="5762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8438" y="1371600"/>
            <a:ext cx="3725862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6700" y="1371600"/>
            <a:ext cx="372745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8D06EC-0191-4A43-8B6C-799581E7A8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31050" y="158750"/>
            <a:ext cx="1943100" cy="6089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01750" y="158750"/>
            <a:ext cx="5676900" cy="6089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4354" name="Picture 2" descr="cover_img_blur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4286250"/>
          </a:xfrm>
          <a:prstGeom prst="rect">
            <a:avLst/>
          </a:prstGeom>
          <a:noFill/>
        </p:spPr>
      </p:pic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641600" y="4057650"/>
            <a:ext cx="6502400" cy="1824038"/>
            <a:chOff x="1664" y="2556"/>
            <a:chExt cx="4096" cy="1149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664" y="2556"/>
              <a:ext cx="4096" cy="549"/>
              <a:chOff x="0" y="180"/>
              <a:chExt cx="2224" cy="549"/>
            </a:xfrm>
          </p:grpSpPr>
          <p:sp>
            <p:nvSpPr>
              <p:cNvPr id="484357" name="Line 5"/>
              <p:cNvSpPr>
                <a:spLocks noChangeShapeType="1"/>
              </p:cNvSpPr>
              <p:nvPr/>
            </p:nvSpPr>
            <p:spPr bwMode="ltGray">
              <a:xfrm>
                <a:off x="0" y="180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358" name="Line 6"/>
              <p:cNvSpPr>
                <a:spLocks noChangeShapeType="1"/>
              </p:cNvSpPr>
              <p:nvPr/>
            </p:nvSpPr>
            <p:spPr bwMode="ltGray">
              <a:xfrm>
                <a:off x="0" y="271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359" name="Line 7"/>
              <p:cNvSpPr>
                <a:spLocks noChangeShapeType="1"/>
              </p:cNvSpPr>
              <p:nvPr/>
            </p:nvSpPr>
            <p:spPr bwMode="ltGray">
              <a:xfrm>
                <a:off x="0" y="363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360" name="Line 8"/>
              <p:cNvSpPr>
                <a:spLocks noChangeShapeType="1"/>
              </p:cNvSpPr>
              <p:nvPr/>
            </p:nvSpPr>
            <p:spPr bwMode="ltGray">
              <a:xfrm>
                <a:off x="0" y="454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361" name="Line 9"/>
              <p:cNvSpPr>
                <a:spLocks noChangeShapeType="1"/>
              </p:cNvSpPr>
              <p:nvPr/>
            </p:nvSpPr>
            <p:spPr bwMode="ltGray">
              <a:xfrm>
                <a:off x="0" y="546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362" name="Line 10"/>
              <p:cNvSpPr>
                <a:spLocks noChangeShapeType="1"/>
              </p:cNvSpPr>
              <p:nvPr/>
            </p:nvSpPr>
            <p:spPr bwMode="ltGray">
              <a:xfrm>
                <a:off x="0" y="637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363" name="Line 11"/>
              <p:cNvSpPr>
                <a:spLocks noChangeShapeType="1"/>
              </p:cNvSpPr>
              <p:nvPr/>
            </p:nvSpPr>
            <p:spPr bwMode="ltGray">
              <a:xfrm>
                <a:off x="0" y="729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364" name="Line 12"/>
              <p:cNvSpPr>
                <a:spLocks noChangeShapeType="1"/>
              </p:cNvSpPr>
              <p:nvPr/>
            </p:nvSpPr>
            <p:spPr bwMode="ltGray">
              <a:xfrm>
                <a:off x="0" y="683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365" name="Line 13"/>
              <p:cNvSpPr>
                <a:spLocks noChangeShapeType="1"/>
              </p:cNvSpPr>
              <p:nvPr/>
            </p:nvSpPr>
            <p:spPr bwMode="ltGray">
              <a:xfrm>
                <a:off x="0" y="591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366" name="Line 14"/>
              <p:cNvSpPr>
                <a:spLocks noChangeShapeType="1"/>
              </p:cNvSpPr>
              <p:nvPr/>
            </p:nvSpPr>
            <p:spPr bwMode="ltGray">
              <a:xfrm>
                <a:off x="0" y="500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367" name="Line 15"/>
              <p:cNvSpPr>
                <a:spLocks noChangeShapeType="1"/>
              </p:cNvSpPr>
              <p:nvPr/>
            </p:nvSpPr>
            <p:spPr bwMode="ltGray">
              <a:xfrm>
                <a:off x="0" y="408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368" name="Line 16"/>
              <p:cNvSpPr>
                <a:spLocks noChangeShapeType="1"/>
              </p:cNvSpPr>
              <p:nvPr/>
            </p:nvSpPr>
            <p:spPr bwMode="ltGray">
              <a:xfrm>
                <a:off x="0" y="317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369" name="Line 17"/>
              <p:cNvSpPr>
                <a:spLocks noChangeShapeType="1"/>
              </p:cNvSpPr>
              <p:nvPr/>
            </p:nvSpPr>
            <p:spPr bwMode="ltGray">
              <a:xfrm>
                <a:off x="0" y="225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1664" y="3156"/>
              <a:ext cx="4096" cy="549"/>
              <a:chOff x="0" y="180"/>
              <a:chExt cx="2224" cy="549"/>
            </a:xfrm>
          </p:grpSpPr>
          <p:sp>
            <p:nvSpPr>
              <p:cNvPr id="484371" name="Line 19"/>
              <p:cNvSpPr>
                <a:spLocks noChangeShapeType="1"/>
              </p:cNvSpPr>
              <p:nvPr/>
            </p:nvSpPr>
            <p:spPr bwMode="ltGray">
              <a:xfrm>
                <a:off x="0" y="180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372" name="Line 20"/>
              <p:cNvSpPr>
                <a:spLocks noChangeShapeType="1"/>
              </p:cNvSpPr>
              <p:nvPr/>
            </p:nvSpPr>
            <p:spPr bwMode="ltGray">
              <a:xfrm>
                <a:off x="0" y="271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373" name="Line 21"/>
              <p:cNvSpPr>
                <a:spLocks noChangeShapeType="1"/>
              </p:cNvSpPr>
              <p:nvPr/>
            </p:nvSpPr>
            <p:spPr bwMode="ltGray">
              <a:xfrm>
                <a:off x="0" y="363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374" name="Line 22"/>
              <p:cNvSpPr>
                <a:spLocks noChangeShapeType="1"/>
              </p:cNvSpPr>
              <p:nvPr/>
            </p:nvSpPr>
            <p:spPr bwMode="ltGray">
              <a:xfrm>
                <a:off x="0" y="454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375" name="Line 23"/>
              <p:cNvSpPr>
                <a:spLocks noChangeShapeType="1"/>
              </p:cNvSpPr>
              <p:nvPr/>
            </p:nvSpPr>
            <p:spPr bwMode="ltGray">
              <a:xfrm>
                <a:off x="0" y="546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376" name="Line 24"/>
              <p:cNvSpPr>
                <a:spLocks noChangeShapeType="1"/>
              </p:cNvSpPr>
              <p:nvPr/>
            </p:nvSpPr>
            <p:spPr bwMode="ltGray">
              <a:xfrm>
                <a:off x="0" y="637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377" name="Line 25"/>
              <p:cNvSpPr>
                <a:spLocks noChangeShapeType="1"/>
              </p:cNvSpPr>
              <p:nvPr/>
            </p:nvSpPr>
            <p:spPr bwMode="ltGray">
              <a:xfrm>
                <a:off x="0" y="729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378" name="Line 26"/>
              <p:cNvSpPr>
                <a:spLocks noChangeShapeType="1"/>
              </p:cNvSpPr>
              <p:nvPr/>
            </p:nvSpPr>
            <p:spPr bwMode="ltGray">
              <a:xfrm>
                <a:off x="0" y="683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379" name="Line 27"/>
              <p:cNvSpPr>
                <a:spLocks noChangeShapeType="1"/>
              </p:cNvSpPr>
              <p:nvPr/>
            </p:nvSpPr>
            <p:spPr bwMode="ltGray">
              <a:xfrm>
                <a:off x="0" y="591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380" name="Line 28"/>
              <p:cNvSpPr>
                <a:spLocks noChangeShapeType="1"/>
              </p:cNvSpPr>
              <p:nvPr/>
            </p:nvSpPr>
            <p:spPr bwMode="ltGray">
              <a:xfrm>
                <a:off x="0" y="500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381" name="Line 29"/>
              <p:cNvSpPr>
                <a:spLocks noChangeShapeType="1"/>
              </p:cNvSpPr>
              <p:nvPr/>
            </p:nvSpPr>
            <p:spPr bwMode="ltGray">
              <a:xfrm>
                <a:off x="0" y="408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382" name="Line 30"/>
              <p:cNvSpPr>
                <a:spLocks noChangeShapeType="1"/>
              </p:cNvSpPr>
              <p:nvPr/>
            </p:nvSpPr>
            <p:spPr bwMode="ltGray">
              <a:xfrm>
                <a:off x="0" y="317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4383" name="Line 31"/>
              <p:cNvSpPr>
                <a:spLocks noChangeShapeType="1"/>
              </p:cNvSpPr>
              <p:nvPr/>
            </p:nvSpPr>
            <p:spPr bwMode="ltGray">
              <a:xfrm>
                <a:off x="0" y="225"/>
                <a:ext cx="2224" cy="0"/>
              </a:xfrm>
              <a:prstGeom prst="line">
                <a:avLst/>
              </a:pr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84384" name="Rectangle 32"/>
          <p:cNvSpPr>
            <a:spLocks noChangeArrowheads="1"/>
          </p:cNvSpPr>
          <p:nvPr/>
        </p:nvSpPr>
        <p:spPr bwMode="auto">
          <a:xfrm>
            <a:off x="17463" y="0"/>
            <a:ext cx="9115425" cy="684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4385" name="Rectangle 33"/>
          <p:cNvSpPr>
            <a:spLocks noGrp="1" noChangeArrowheads="1"/>
          </p:cNvSpPr>
          <p:nvPr>
            <p:ph type="ctrTitle"/>
          </p:nvPr>
        </p:nvSpPr>
        <p:spPr bwMode="white">
          <a:xfrm>
            <a:off x="2679700" y="1663700"/>
            <a:ext cx="6100763" cy="19177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84386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4413250"/>
            <a:ext cx="6238875" cy="1454150"/>
          </a:xfrm>
        </p:spPr>
        <p:txBody>
          <a:bodyPr anchor="b"/>
          <a:lstStyle>
            <a:lvl1pPr marL="0" indent="0">
              <a:buFont typeface="Webdings" pitchFamily="18" charset="2"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84387" name="Rectangle 35"/>
          <p:cNvSpPr>
            <a:spLocks noChangeArrowheads="1"/>
          </p:cNvSpPr>
          <p:nvPr/>
        </p:nvSpPr>
        <p:spPr bwMode="auto">
          <a:xfrm>
            <a:off x="28575" y="0"/>
            <a:ext cx="9115425" cy="6845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484388" name="Picture 36" descr="blue copy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4ED8F4"/>
              </a:clrFrom>
              <a:clrTo>
                <a:srgbClr val="4ED8F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black">
          <a:xfrm>
            <a:off x="527050" y="6018213"/>
            <a:ext cx="622300" cy="622300"/>
          </a:xfrm>
          <a:prstGeom prst="rect">
            <a:avLst/>
          </a:prstGeom>
          <a:noFill/>
        </p:spPr>
      </p:pic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0" y="288925"/>
            <a:ext cx="9144000" cy="871538"/>
            <a:chOff x="0" y="180"/>
            <a:chExt cx="2224" cy="549"/>
          </a:xfrm>
        </p:grpSpPr>
        <p:sp>
          <p:nvSpPr>
            <p:cNvPr id="484390" name="Line 38"/>
            <p:cNvSpPr>
              <a:spLocks noChangeShapeType="1"/>
            </p:cNvSpPr>
            <p:nvPr/>
          </p:nvSpPr>
          <p:spPr bwMode="ltGray">
            <a:xfrm>
              <a:off x="0" y="180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391" name="Line 39"/>
            <p:cNvSpPr>
              <a:spLocks noChangeShapeType="1"/>
            </p:cNvSpPr>
            <p:nvPr/>
          </p:nvSpPr>
          <p:spPr bwMode="ltGray">
            <a:xfrm>
              <a:off x="0" y="271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392" name="Line 40"/>
            <p:cNvSpPr>
              <a:spLocks noChangeShapeType="1"/>
            </p:cNvSpPr>
            <p:nvPr/>
          </p:nvSpPr>
          <p:spPr bwMode="ltGray">
            <a:xfrm>
              <a:off x="0" y="363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393" name="Line 41"/>
            <p:cNvSpPr>
              <a:spLocks noChangeShapeType="1"/>
            </p:cNvSpPr>
            <p:nvPr/>
          </p:nvSpPr>
          <p:spPr bwMode="ltGray">
            <a:xfrm>
              <a:off x="0" y="454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394" name="Line 42"/>
            <p:cNvSpPr>
              <a:spLocks noChangeShapeType="1"/>
            </p:cNvSpPr>
            <p:nvPr/>
          </p:nvSpPr>
          <p:spPr bwMode="ltGray">
            <a:xfrm>
              <a:off x="0" y="546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395" name="Line 43"/>
            <p:cNvSpPr>
              <a:spLocks noChangeShapeType="1"/>
            </p:cNvSpPr>
            <p:nvPr/>
          </p:nvSpPr>
          <p:spPr bwMode="ltGray">
            <a:xfrm>
              <a:off x="0" y="637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396" name="Line 44"/>
            <p:cNvSpPr>
              <a:spLocks noChangeShapeType="1"/>
            </p:cNvSpPr>
            <p:nvPr/>
          </p:nvSpPr>
          <p:spPr bwMode="ltGray">
            <a:xfrm>
              <a:off x="0" y="729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397" name="Line 45"/>
            <p:cNvSpPr>
              <a:spLocks noChangeShapeType="1"/>
            </p:cNvSpPr>
            <p:nvPr/>
          </p:nvSpPr>
          <p:spPr bwMode="ltGray">
            <a:xfrm>
              <a:off x="0" y="683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398" name="Line 46"/>
            <p:cNvSpPr>
              <a:spLocks noChangeShapeType="1"/>
            </p:cNvSpPr>
            <p:nvPr/>
          </p:nvSpPr>
          <p:spPr bwMode="ltGray">
            <a:xfrm>
              <a:off x="0" y="591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399" name="Line 47"/>
            <p:cNvSpPr>
              <a:spLocks noChangeShapeType="1"/>
            </p:cNvSpPr>
            <p:nvPr/>
          </p:nvSpPr>
          <p:spPr bwMode="ltGray">
            <a:xfrm>
              <a:off x="0" y="500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400" name="Line 48"/>
            <p:cNvSpPr>
              <a:spLocks noChangeShapeType="1"/>
            </p:cNvSpPr>
            <p:nvPr/>
          </p:nvSpPr>
          <p:spPr bwMode="ltGray">
            <a:xfrm>
              <a:off x="0" y="408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401" name="Line 49"/>
            <p:cNvSpPr>
              <a:spLocks noChangeShapeType="1"/>
            </p:cNvSpPr>
            <p:nvPr/>
          </p:nvSpPr>
          <p:spPr bwMode="ltGray">
            <a:xfrm>
              <a:off x="0" y="317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402" name="Line 50"/>
            <p:cNvSpPr>
              <a:spLocks noChangeShapeType="1"/>
            </p:cNvSpPr>
            <p:nvPr/>
          </p:nvSpPr>
          <p:spPr bwMode="ltGray">
            <a:xfrm>
              <a:off x="0" y="225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484403" name="Picture 51" descr="swift_306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50850" y="263525"/>
            <a:ext cx="2187575" cy="1052513"/>
          </a:xfrm>
          <a:prstGeom prst="rect">
            <a:avLst/>
          </a:prstGeom>
          <a:noFill/>
        </p:spPr>
      </p:pic>
      <p:sp>
        <p:nvSpPr>
          <p:cNvPr id="484404" name="Text Box 52"/>
          <p:cNvSpPr txBox="1">
            <a:spLocks noChangeArrowheads="1"/>
          </p:cNvSpPr>
          <p:nvPr/>
        </p:nvSpPr>
        <p:spPr bwMode="auto">
          <a:xfrm>
            <a:off x="8305800" y="6584950"/>
            <a:ext cx="781050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GB" sz="1200" b="1">
                <a:solidFill>
                  <a:schemeClr val="tx2"/>
                </a:solidFill>
              </a:rPr>
              <a:t>Slide </a:t>
            </a:r>
            <a:fld id="{223A7A3C-B870-45CD-9808-F34DB6C4533C}" type="slidenum">
              <a:rPr lang="en-GB" sz="1200" b="1">
                <a:solidFill>
                  <a:schemeClr val="tx2"/>
                </a:solidFill>
              </a:rPr>
              <a:pPr algn="r"/>
              <a:t>‹#›</a:t>
            </a:fld>
            <a:r>
              <a:rPr lang="en-GB" sz="1200" b="1">
                <a:solidFill>
                  <a:schemeClr val="tx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4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84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385" grpId="0" autoUpdateAnimBg="0"/>
      <p:bldP spid="484386" grpId="0" build="p" autoUpdateAnimBg="0" advAuto="0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438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48438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9250" y="1793875"/>
            <a:ext cx="4206875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8525" y="1793875"/>
            <a:ext cx="4206875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8D06EC-0191-4A43-8B6C-799581E7A8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9738" y="333375"/>
            <a:ext cx="2146300" cy="5762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9250" y="333375"/>
            <a:ext cx="6288088" cy="5762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4A44E-F788-4C36-A49D-91D7F8A28AA1}" type="datetime1">
              <a:rPr lang="en-US" smtClean="0"/>
              <a:pPr/>
              <a:t>01-Feb-10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7" grpId="0" build="p" autoUpdateAnimBg="0" advAuto="0"/>
    </p:bld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838A0-D0C3-4E86-8807-451C14673426}" type="datetime1">
              <a:rPr lang="en-US" smtClean="0"/>
              <a:pPr/>
              <a:t>01-Feb-10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A91C8-A5EE-4699-B2E6-1414BFFCB65F}" type="datetime1">
              <a:rPr lang="en-US" smtClean="0"/>
              <a:pPr/>
              <a:t>01-Feb-10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BC75-04FA-4E86-A198-16FCBC70AD4F}" type="datetime1">
              <a:rPr lang="en-US" smtClean="0"/>
              <a:pPr/>
              <a:t>01-Feb-10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8D06EC-0191-4A43-8B6C-799581E7A8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1261-5580-4B88-8588-35A474AA5138}" type="datetime1">
              <a:rPr lang="en-US" smtClean="0"/>
              <a:pPr/>
              <a:t>01-Feb-10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065BC-FD36-4618-9732-8C7A645E8C6B}" type="datetime1">
              <a:rPr lang="en-US" smtClean="0"/>
              <a:pPr/>
              <a:t>01-Feb-10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0E68-0FE0-43FA-9564-EB4AEC85F8DD}" type="datetime1">
              <a:rPr lang="en-US" smtClean="0"/>
              <a:pPr/>
              <a:t>01-Feb-10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6EF9-9DB7-4F16-B7FD-A6444FA0999C}" type="datetime1">
              <a:rPr lang="en-US" smtClean="0"/>
              <a:pPr/>
              <a:t>01-Feb-10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0F3D1EC-A380-4F57-9563-A599E0EB0966}" type="datetime1">
              <a:rPr lang="en-US" smtClean="0"/>
              <a:pPr/>
              <a:t>01-Feb-10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BCAA5-7FCC-4F39-B07C-209745313B8E}" type="datetime1">
              <a:rPr lang="en-US" smtClean="0"/>
              <a:pPr/>
              <a:t>01-Feb-10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CE102-B627-4A80-83C0-F04F5CED6BF4}" type="datetime1">
              <a:rPr lang="en-US" smtClean="0"/>
              <a:pPr/>
              <a:t>01-Feb-10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8D06EC-0191-4A43-8B6C-799581E7A8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8D06EC-0191-4A43-8B6C-799581E7A8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8D06EC-0191-4A43-8B6C-799581E7A8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oleObject" Target="../embeddings/oleObject1.bin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ldNum" sz="quarter" idx="4"/>
          </p:nvPr>
        </p:nvSpPr>
        <p:spPr bwMode="hidden">
          <a:xfrm>
            <a:off x="7019925" y="64801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000" b="1" smtClean="0"/>
            </a:lvl1pPr>
          </a:lstStyle>
          <a:p>
            <a:fld id="{D28D06EC-0191-4A43-8B6C-799581E7A8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random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88B2072-572B-4B28-820A-B0EAC2D084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65"/>
          <p:cNvGrpSpPr>
            <a:grpSpLocks/>
          </p:cNvGrpSpPr>
          <p:nvPr/>
        </p:nvGrpSpPr>
        <p:grpSpPr bwMode="auto">
          <a:xfrm>
            <a:off x="0" y="288925"/>
            <a:ext cx="9144000" cy="871538"/>
            <a:chOff x="0" y="180"/>
            <a:chExt cx="2224" cy="549"/>
          </a:xfrm>
        </p:grpSpPr>
        <p:sp>
          <p:nvSpPr>
            <p:cNvPr id="194926" name="Line 366"/>
            <p:cNvSpPr>
              <a:spLocks noChangeShapeType="1"/>
            </p:cNvSpPr>
            <p:nvPr/>
          </p:nvSpPr>
          <p:spPr bwMode="ltGray">
            <a:xfrm>
              <a:off x="0" y="180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27" name="Line 367"/>
            <p:cNvSpPr>
              <a:spLocks noChangeShapeType="1"/>
            </p:cNvSpPr>
            <p:nvPr/>
          </p:nvSpPr>
          <p:spPr bwMode="ltGray">
            <a:xfrm>
              <a:off x="0" y="271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28" name="Line 368"/>
            <p:cNvSpPr>
              <a:spLocks noChangeShapeType="1"/>
            </p:cNvSpPr>
            <p:nvPr/>
          </p:nvSpPr>
          <p:spPr bwMode="ltGray">
            <a:xfrm>
              <a:off x="0" y="363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29" name="Line 369"/>
            <p:cNvSpPr>
              <a:spLocks noChangeShapeType="1"/>
            </p:cNvSpPr>
            <p:nvPr/>
          </p:nvSpPr>
          <p:spPr bwMode="ltGray">
            <a:xfrm>
              <a:off x="0" y="454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30" name="Line 370"/>
            <p:cNvSpPr>
              <a:spLocks noChangeShapeType="1"/>
            </p:cNvSpPr>
            <p:nvPr/>
          </p:nvSpPr>
          <p:spPr bwMode="ltGray">
            <a:xfrm>
              <a:off x="0" y="546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31" name="Line 371"/>
            <p:cNvSpPr>
              <a:spLocks noChangeShapeType="1"/>
            </p:cNvSpPr>
            <p:nvPr/>
          </p:nvSpPr>
          <p:spPr bwMode="ltGray">
            <a:xfrm>
              <a:off x="0" y="637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32" name="Line 372"/>
            <p:cNvSpPr>
              <a:spLocks noChangeShapeType="1"/>
            </p:cNvSpPr>
            <p:nvPr/>
          </p:nvSpPr>
          <p:spPr bwMode="ltGray">
            <a:xfrm>
              <a:off x="0" y="729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33" name="Line 373"/>
            <p:cNvSpPr>
              <a:spLocks noChangeShapeType="1"/>
            </p:cNvSpPr>
            <p:nvPr/>
          </p:nvSpPr>
          <p:spPr bwMode="ltGray">
            <a:xfrm>
              <a:off x="0" y="683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34" name="Line 374"/>
            <p:cNvSpPr>
              <a:spLocks noChangeShapeType="1"/>
            </p:cNvSpPr>
            <p:nvPr/>
          </p:nvSpPr>
          <p:spPr bwMode="ltGray">
            <a:xfrm>
              <a:off x="0" y="591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35" name="Line 375"/>
            <p:cNvSpPr>
              <a:spLocks noChangeShapeType="1"/>
            </p:cNvSpPr>
            <p:nvPr/>
          </p:nvSpPr>
          <p:spPr bwMode="ltGray">
            <a:xfrm>
              <a:off x="0" y="500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36" name="Line 376"/>
            <p:cNvSpPr>
              <a:spLocks noChangeShapeType="1"/>
            </p:cNvSpPr>
            <p:nvPr/>
          </p:nvSpPr>
          <p:spPr bwMode="ltGray">
            <a:xfrm>
              <a:off x="0" y="408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37" name="Line 377"/>
            <p:cNvSpPr>
              <a:spLocks noChangeShapeType="1"/>
            </p:cNvSpPr>
            <p:nvPr/>
          </p:nvSpPr>
          <p:spPr bwMode="ltGray">
            <a:xfrm>
              <a:off x="0" y="317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38" name="Line 378"/>
            <p:cNvSpPr>
              <a:spLocks noChangeShapeType="1"/>
            </p:cNvSpPr>
            <p:nvPr/>
          </p:nvSpPr>
          <p:spPr bwMode="ltGray">
            <a:xfrm>
              <a:off x="0" y="225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94868" name="Picture 308" descr="darkblue copy"/>
          <p:cNvPicPr>
            <a:picLocks noChangeAspect="1" noChangeArrowheads="1"/>
          </p:cNvPicPr>
          <p:nvPr/>
        </p:nvPicPr>
        <p:blipFill>
          <a:blip r:embed="rId13" cstate="screen">
            <a:clrChange>
              <a:clrFrom>
                <a:srgbClr val="0058C2"/>
              </a:clrFrom>
              <a:clrTo>
                <a:srgbClr val="0058C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7513" y="6242050"/>
            <a:ext cx="407987" cy="407988"/>
          </a:xfrm>
          <a:prstGeom prst="rect">
            <a:avLst/>
          </a:prstGeom>
          <a:noFill/>
        </p:spPr>
      </p:pic>
      <p:sp>
        <p:nvSpPr>
          <p:cNvPr id="194589" name="Rectangle 29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333375"/>
            <a:ext cx="8580438" cy="890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Slide title</a:t>
            </a:r>
          </a:p>
        </p:txBody>
      </p:sp>
      <p:sp>
        <p:nvSpPr>
          <p:cNvPr id="194588" name="Rectangle 2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9250" y="1793875"/>
            <a:ext cx="8566150" cy="4302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Body text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</p:txBody>
      </p:sp>
      <p:sp>
        <p:nvSpPr>
          <p:cNvPr id="194869" name="Text Box 309"/>
          <p:cNvSpPr txBox="1">
            <a:spLocks noChangeArrowheads="1"/>
          </p:cNvSpPr>
          <p:nvPr/>
        </p:nvSpPr>
        <p:spPr bwMode="auto">
          <a:xfrm>
            <a:off x="8305800" y="6602413"/>
            <a:ext cx="781050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GB" sz="1200" b="1">
                <a:solidFill>
                  <a:schemeClr val="tx2"/>
                </a:solidFill>
              </a:rPr>
              <a:t>Slide </a:t>
            </a:r>
            <a:fld id="{39415EDB-645A-437F-8855-5162A4F6A39D}" type="slidenum">
              <a:rPr lang="en-GB" sz="1200" b="1">
                <a:solidFill>
                  <a:schemeClr val="tx2"/>
                </a:solidFill>
              </a:rPr>
              <a:pPr algn="r"/>
              <a:t>‹#›</a:t>
            </a:fld>
            <a:r>
              <a:rPr lang="en-GB" sz="1200" b="1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94939" name="Text Box 379"/>
          <p:cNvSpPr txBox="1">
            <a:spLocks noChangeArrowheads="1"/>
          </p:cNvSpPr>
          <p:nvPr/>
        </p:nvSpPr>
        <p:spPr bwMode="auto">
          <a:xfrm>
            <a:off x="331788" y="6627813"/>
            <a:ext cx="4384675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GB" sz="1000">
                <a:solidFill>
                  <a:schemeClr val="accent2"/>
                </a:solidFill>
              </a:rPr>
              <a:t>Amcham Luxemburg_March6 2006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ransition spd="med">
    <p:random/>
  </p:transition>
  <p:timing>
    <p:tnLst>
      <p:par>
        <p:cTn id="1" dur="indefinite" restart="never" nodeType="tmRoot"/>
      </p:par>
    </p:tnLst>
  </p:timing>
  <p:txStyles>
    <p:titleStyle>
      <a:lvl1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381000" indent="-381000" algn="l" defTabSz="912813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4ED8F4"/>
        </a:buClr>
        <a:buSzPct val="80000"/>
        <a:buFont typeface="Webdings" pitchFamily="18" charset="2"/>
        <a:buChar char="&lt;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52500" indent="-381000" algn="l" defTabSz="912813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4ED8F4"/>
        </a:buClr>
        <a:buChar char="–"/>
        <a:defRPr sz="3000">
          <a:solidFill>
            <a:schemeClr val="tx1"/>
          </a:solidFill>
          <a:latin typeface="+mn-lt"/>
        </a:defRPr>
      </a:lvl2pPr>
      <a:lvl3pPr marL="1433513" indent="-290513" algn="l" defTabSz="912813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4ED8F4"/>
        </a:buClr>
        <a:buSzPct val="90000"/>
        <a:buChar char="–"/>
        <a:defRPr sz="2400">
          <a:solidFill>
            <a:schemeClr val="tx1"/>
          </a:solidFill>
          <a:latin typeface="+mn-lt"/>
        </a:defRPr>
      </a:lvl3pPr>
      <a:lvl4pPr marL="1795463" indent="-171450" algn="l" defTabSz="912813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Times" pitchFamily="18" charset="0"/>
        </a:defRPr>
      </a:lvl4pPr>
      <a:lvl5pPr marL="2157413" indent="-171450" algn="l" defTabSz="912813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Times" pitchFamily="18" charset="0"/>
        </a:defRPr>
      </a:lvl5pPr>
      <a:lvl6pPr marL="2614613" indent="-171450" algn="l" defTabSz="912813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Times" pitchFamily="18" charset="0"/>
        </a:defRPr>
      </a:lvl6pPr>
      <a:lvl7pPr marL="3071813" indent="-171450" algn="l" defTabSz="912813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Times" pitchFamily="18" charset="0"/>
        </a:defRPr>
      </a:lvl7pPr>
      <a:lvl8pPr marL="3529013" indent="-171450" algn="l" defTabSz="912813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Times" pitchFamily="18" charset="0"/>
        </a:defRPr>
      </a:lvl8pPr>
      <a:lvl9pPr marL="3986213" indent="-171450" algn="l" defTabSz="912813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Times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100000">
              <a:srgbClr val="E8E8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01750" y="158750"/>
            <a:ext cx="7766050" cy="1054100"/>
          </a:xfrm>
          <a:prstGeom prst="rect">
            <a:avLst/>
          </a:prstGeom>
          <a:gradFill rotWithShape="0">
            <a:gsLst>
              <a:gs pos="0">
                <a:srgbClr val="FFFF99"/>
              </a:gs>
              <a:gs pos="100000">
                <a:schemeClr val="bg1"/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/>
        </p:spPr>
        <p:txBody>
          <a:bodyPr vert="horz" wrap="square" lIns="266700" tIns="118800" rIns="266700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Titre écrit en minuscules</a:t>
            </a:r>
            <a:br>
              <a:rPr lang="en-US" smtClean="0"/>
            </a:br>
            <a:r>
              <a:rPr lang="en-US" smtClean="0"/>
              <a:t>Font : Times New Roman Corps 34</a:t>
            </a:r>
          </a:p>
        </p:txBody>
      </p:sp>
      <p:sp>
        <p:nvSpPr>
          <p:cNvPr id="470019" name="Rectangle 3"/>
          <p:cNvSpPr>
            <a:spLocks noChangeArrowheads="1"/>
          </p:cNvSpPr>
          <p:nvPr/>
        </p:nvSpPr>
        <p:spPr bwMode="auto">
          <a:xfrm>
            <a:off x="1295400" y="1295400"/>
            <a:ext cx="7772400" cy="55626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002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68438" y="1371600"/>
            <a:ext cx="7605712" cy="487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0021" name="Rectangle 5"/>
          <p:cNvSpPr>
            <a:spLocks noChangeArrowheads="1"/>
          </p:cNvSpPr>
          <p:nvPr/>
        </p:nvSpPr>
        <p:spPr bwMode="auto">
          <a:xfrm>
            <a:off x="8229600" y="6497638"/>
            <a:ext cx="8413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44450" rIns="90488" bIns="44450">
            <a:spAutoFit/>
          </a:bodyPr>
          <a:lstStyle/>
          <a:p>
            <a:pPr defTabSz="762000">
              <a:spcBef>
                <a:spcPct val="50000"/>
              </a:spcBef>
            </a:pPr>
            <a:r>
              <a:rPr lang="fr-FR" sz="1200" i="1">
                <a:solidFill>
                  <a:schemeClr val="folHlink"/>
                </a:solidFill>
                <a:latin typeface="Lucida Sans Unicode" pitchFamily="34" charset="0"/>
              </a:rPr>
              <a:t>Slide n° </a:t>
            </a:r>
            <a:fld id="{C0737549-C028-4906-B0EF-5DD0D42B082B}" type="slidenum">
              <a:rPr lang="fr-FR" sz="1200" i="1">
                <a:solidFill>
                  <a:schemeClr val="folHlink"/>
                </a:solidFill>
                <a:latin typeface="Lucida Sans Unicode" pitchFamily="34" charset="0"/>
              </a:rPr>
              <a:pPr defTabSz="762000">
                <a:spcBef>
                  <a:spcPct val="50000"/>
                </a:spcBef>
              </a:pPr>
              <a:t>‹#›</a:t>
            </a:fld>
            <a:endParaRPr lang="fr-FR" sz="700" i="1">
              <a:solidFill>
                <a:schemeClr val="folHlink"/>
              </a:solidFill>
              <a:latin typeface="Lucida Sans Unicode" pitchFamily="34" charset="0"/>
            </a:endParaRPr>
          </a:p>
        </p:txBody>
      </p:sp>
      <p:sp>
        <p:nvSpPr>
          <p:cNvPr id="470022" name="Rectangle 6"/>
          <p:cNvSpPr>
            <a:spLocks noChangeArrowheads="1"/>
          </p:cNvSpPr>
          <p:nvPr/>
        </p:nvSpPr>
        <p:spPr bwMode="auto">
          <a:xfrm>
            <a:off x="130175" y="152400"/>
            <a:ext cx="903288" cy="34925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FFFF99"/>
              </a:gs>
            </a:gsLst>
            <a:lin ang="0" scaled="1"/>
          </a:gra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 defTabSz="762000"/>
            <a:r>
              <a:rPr lang="en-GB" sz="1200" b="1">
                <a:latin typeface="Lucida Sans Unicode" pitchFamily="34" charset="0"/>
              </a:rPr>
              <a:t>February</a:t>
            </a:r>
          </a:p>
        </p:txBody>
      </p:sp>
      <p:sp>
        <p:nvSpPr>
          <p:cNvPr id="470023" name="Rectangle 7"/>
          <p:cNvSpPr>
            <a:spLocks noChangeArrowheads="1"/>
          </p:cNvSpPr>
          <p:nvPr/>
        </p:nvSpPr>
        <p:spPr bwMode="auto">
          <a:xfrm>
            <a:off x="128588" y="508000"/>
            <a:ext cx="903287" cy="349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 defTabSz="762000"/>
            <a:r>
              <a:rPr lang="en-GB" sz="1200" b="1">
                <a:latin typeface="Lucida Sans Unicode" pitchFamily="34" charset="0"/>
              </a:rPr>
              <a:t>2006</a:t>
            </a:r>
            <a:endParaRPr lang="en-GB" sz="1200" b="1" i="1">
              <a:latin typeface="Times New Roman" charset="0"/>
            </a:endParaRPr>
          </a:p>
        </p:txBody>
      </p:sp>
      <p:sp>
        <p:nvSpPr>
          <p:cNvPr id="470024" name="Rectangle 8"/>
          <p:cNvSpPr>
            <a:spLocks noChangeArrowheads="1"/>
          </p:cNvSpPr>
          <p:nvPr/>
        </p:nvSpPr>
        <p:spPr bwMode="auto">
          <a:xfrm>
            <a:off x="134938" y="874713"/>
            <a:ext cx="903287" cy="349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 defTabSz="762000"/>
            <a:r>
              <a:rPr lang="fr-BE" sz="1200" b="1">
                <a:latin typeface="Lucida Sans Unicode" pitchFamily="34" charset="0"/>
              </a:rPr>
              <a:t>Luxembourg</a:t>
            </a:r>
            <a:endParaRPr lang="en-GB" sz="1200" b="1">
              <a:latin typeface="Lucida Sans Unicode" pitchFamily="34" charset="0"/>
            </a:endParaRPr>
          </a:p>
        </p:txBody>
      </p:sp>
      <p:sp>
        <p:nvSpPr>
          <p:cNvPr id="470025" name="Line 9"/>
          <p:cNvSpPr>
            <a:spLocks noChangeShapeType="1"/>
          </p:cNvSpPr>
          <p:nvPr/>
        </p:nvSpPr>
        <p:spPr bwMode="auto">
          <a:xfrm flipH="1">
            <a:off x="109538" y="501650"/>
            <a:ext cx="919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0026" name="Line 10"/>
          <p:cNvSpPr>
            <a:spLocks noChangeShapeType="1"/>
          </p:cNvSpPr>
          <p:nvPr/>
        </p:nvSpPr>
        <p:spPr bwMode="auto">
          <a:xfrm flipH="1">
            <a:off x="112713" y="881063"/>
            <a:ext cx="91598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0027" name="Line 11"/>
          <p:cNvSpPr>
            <a:spLocks noChangeShapeType="1"/>
          </p:cNvSpPr>
          <p:nvPr/>
        </p:nvSpPr>
        <p:spPr bwMode="auto">
          <a:xfrm>
            <a:off x="1031875" y="152400"/>
            <a:ext cx="0" cy="1054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0028" name="Line 12"/>
          <p:cNvSpPr>
            <a:spLocks noChangeShapeType="1"/>
          </p:cNvSpPr>
          <p:nvPr/>
        </p:nvSpPr>
        <p:spPr bwMode="auto">
          <a:xfrm>
            <a:off x="8167688" y="6472238"/>
            <a:ext cx="0" cy="303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0029" name="Line 13"/>
          <p:cNvSpPr>
            <a:spLocks noChangeShapeType="1"/>
          </p:cNvSpPr>
          <p:nvPr/>
        </p:nvSpPr>
        <p:spPr bwMode="auto">
          <a:xfrm>
            <a:off x="8167688" y="6473825"/>
            <a:ext cx="8969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70030" name="Object 14"/>
          <p:cNvGraphicFramePr>
            <a:graphicFrameLocks noChangeAspect="1"/>
          </p:cNvGraphicFramePr>
          <p:nvPr/>
        </p:nvGraphicFramePr>
        <p:xfrm>
          <a:off x="6350" y="6018213"/>
          <a:ext cx="1295400" cy="839787"/>
        </p:xfrm>
        <a:graphic>
          <a:graphicData uri="http://schemas.openxmlformats.org/presentationml/2006/ole">
            <p:oleObj spid="_x0000_s1026" r:id="rId14" imgW="3319272" imgH="1810512" progId="">
              <p:embed/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defTabSz="7620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7620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Lucida Sans Unicode" pitchFamily="34" charset="0"/>
        </a:defRPr>
      </a:lvl2pPr>
      <a:lvl3pPr algn="l" defTabSz="7620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Lucida Sans Unicode" pitchFamily="34" charset="0"/>
        </a:defRPr>
      </a:lvl3pPr>
      <a:lvl4pPr algn="l" defTabSz="7620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Lucida Sans Unicode" pitchFamily="34" charset="0"/>
        </a:defRPr>
      </a:lvl4pPr>
      <a:lvl5pPr algn="l" defTabSz="7620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Lucida Sans Unicode" pitchFamily="34" charset="0"/>
        </a:defRPr>
      </a:lvl5pPr>
      <a:lvl6pPr marL="457200" algn="l" defTabSz="7620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Lucida Sans Unicode" pitchFamily="34" charset="0"/>
        </a:defRPr>
      </a:lvl6pPr>
      <a:lvl7pPr marL="914400" algn="l" defTabSz="7620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Lucida Sans Unicode" pitchFamily="34" charset="0"/>
        </a:defRPr>
      </a:lvl7pPr>
      <a:lvl8pPr marL="1371600" algn="l" defTabSz="7620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Lucida Sans Unicode" pitchFamily="34" charset="0"/>
        </a:defRPr>
      </a:lvl8pPr>
      <a:lvl9pPr marL="1828800" algn="l" defTabSz="7620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Lucida Sans Unicode" pitchFamily="34" charset="0"/>
        </a:defRPr>
      </a:lvl9pPr>
    </p:titleStyle>
    <p:bodyStyle>
      <a:lvl1pPr marL="190500" indent="-190500" algn="l" defTabSz="762000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SzPct val="50000"/>
        <a:buFont typeface="Wingdings" pitchFamily="2" charset="2"/>
        <a:buBlip>
          <a:blip r:embed="rId15"/>
        </a:buBlip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571500" indent="-190500" algn="l" defTabSz="762000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u"/>
        <a:defRPr b="1">
          <a:solidFill>
            <a:schemeClr val="tx1"/>
          </a:solidFill>
          <a:latin typeface="+mn-lt"/>
        </a:defRPr>
      </a:lvl2pPr>
      <a:lvl3pPr marL="952500" indent="-190500" algn="l" defTabSz="762000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pitchFamily="2" charset="2"/>
        <a:buChar char="u"/>
        <a:defRPr b="1">
          <a:solidFill>
            <a:schemeClr val="tx1"/>
          </a:solidFill>
          <a:latin typeface="+mn-lt"/>
        </a:defRPr>
      </a:lvl3pPr>
      <a:lvl4pPr marL="1333500" indent="-190500" algn="l" defTabSz="762000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u"/>
        <a:defRPr sz="1400" b="1">
          <a:solidFill>
            <a:schemeClr val="tx1"/>
          </a:solidFill>
          <a:latin typeface="+mn-lt"/>
        </a:defRPr>
      </a:lvl4pPr>
      <a:lvl5pPr marL="1714500" indent="-190500" algn="l" defTabSz="762000" rtl="0" eaLnBrk="1" fontAlgn="base" hangingPunct="1">
        <a:spcBef>
          <a:spcPct val="20000"/>
        </a:spcBef>
        <a:spcAft>
          <a:spcPct val="0"/>
        </a:spcAft>
        <a:buSzPct val="50000"/>
        <a:buFont typeface="Wingdings" pitchFamily="2" charset="2"/>
        <a:buChar char="u"/>
        <a:defRPr sz="1400" b="1">
          <a:solidFill>
            <a:schemeClr val="tx1"/>
          </a:solidFill>
          <a:latin typeface="+mn-lt"/>
        </a:defRPr>
      </a:lvl5pPr>
      <a:lvl6pPr marL="2171700" indent="-190500" algn="l" defTabSz="762000" rtl="0" eaLnBrk="1" fontAlgn="base" hangingPunct="1">
        <a:spcBef>
          <a:spcPct val="20000"/>
        </a:spcBef>
        <a:spcAft>
          <a:spcPct val="0"/>
        </a:spcAft>
        <a:buSzPct val="50000"/>
        <a:buFont typeface="Wingdings" pitchFamily="2" charset="2"/>
        <a:buChar char="u"/>
        <a:defRPr sz="1400" b="1">
          <a:solidFill>
            <a:schemeClr val="tx1"/>
          </a:solidFill>
          <a:latin typeface="+mn-lt"/>
        </a:defRPr>
      </a:lvl6pPr>
      <a:lvl7pPr marL="2628900" indent="-190500" algn="l" defTabSz="762000" rtl="0" eaLnBrk="1" fontAlgn="base" hangingPunct="1">
        <a:spcBef>
          <a:spcPct val="20000"/>
        </a:spcBef>
        <a:spcAft>
          <a:spcPct val="0"/>
        </a:spcAft>
        <a:buSzPct val="50000"/>
        <a:buFont typeface="Wingdings" pitchFamily="2" charset="2"/>
        <a:buChar char="u"/>
        <a:defRPr sz="1400" b="1">
          <a:solidFill>
            <a:schemeClr val="tx1"/>
          </a:solidFill>
          <a:latin typeface="+mn-lt"/>
        </a:defRPr>
      </a:lvl7pPr>
      <a:lvl8pPr marL="3086100" indent="-190500" algn="l" defTabSz="762000" rtl="0" eaLnBrk="1" fontAlgn="base" hangingPunct="1">
        <a:spcBef>
          <a:spcPct val="20000"/>
        </a:spcBef>
        <a:spcAft>
          <a:spcPct val="0"/>
        </a:spcAft>
        <a:buSzPct val="50000"/>
        <a:buFont typeface="Wingdings" pitchFamily="2" charset="2"/>
        <a:buChar char="u"/>
        <a:defRPr sz="1400" b="1">
          <a:solidFill>
            <a:schemeClr val="tx1"/>
          </a:solidFill>
          <a:latin typeface="+mn-lt"/>
        </a:defRPr>
      </a:lvl8pPr>
      <a:lvl9pPr marL="3543300" indent="-190500" algn="l" defTabSz="762000" rtl="0" eaLnBrk="1" fontAlgn="base" hangingPunct="1">
        <a:spcBef>
          <a:spcPct val="20000"/>
        </a:spcBef>
        <a:spcAft>
          <a:spcPct val="0"/>
        </a:spcAft>
        <a:buSzPct val="50000"/>
        <a:buFont typeface="Wingdings" pitchFamily="2" charset="2"/>
        <a:buChar char="u"/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88925"/>
            <a:ext cx="9144000" cy="871538"/>
            <a:chOff x="0" y="180"/>
            <a:chExt cx="2224" cy="549"/>
          </a:xfrm>
        </p:grpSpPr>
        <p:sp>
          <p:nvSpPr>
            <p:cNvPr id="483331" name="Line 3"/>
            <p:cNvSpPr>
              <a:spLocks noChangeShapeType="1"/>
            </p:cNvSpPr>
            <p:nvPr/>
          </p:nvSpPr>
          <p:spPr bwMode="ltGray">
            <a:xfrm>
              <a:off x="0" y="180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332" name="Line 4"/>
            <p:cNvSpPr>
              <a:spLocks noChangeShapeType="1"/>
            </p:cNvSpPr>
            <p:nvPr/>
          </p:nvSpPr>
          <p:spPr bwMode="ltGray">
            <a:xfrm>
              <a:off x="0" y="271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333" name="Line 5"/>
            <p:cNvSpPr>
              <a:spLocks noChangeShapeType="1"/>
            </p:cNvSpPr>
            <p:nvPr/>
          </p:nvSpPr>
          <p:spPr bwMode="ltGray">
            <a:xfrm>
              <a:off x="0" y="363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334" name="Line 6"/>
            <p:cNvSpPr>
              <a:spLocks noChangeShapeType="1"/>
            </p:cNvSpPr>
            <p:nvPr/>
          </p:nvSpPr>
          <p:spPr bwMode="ltGray">
            <a:xfrm>
              <a:off x="0" y="454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335" name="Line 7"/>
            <p:cNvSpPr>
              <a:spLocks noChangeShapeType="1"/>
            </p:cNvSpPr>
            <p:nvPr/>
          </p:nvSpPr>
          <p:spPr bwMode="ltGray">
            <a:xfrm>
              <a:off x="0" y="546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336" name="Line 8"/>
            <p:cNvSpPr>
              <a:spLocks noChangeShapeType="1"/>
            </p:cNvSpPr>
            <p:nvPr/>
          </p:nvSpPr>
          <p:spPr bwMode="ltGray">
            <a:xfrm>
              <a:off x="0" y="637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337" name="Line 9"/>
            <p:cNvSpPr>
              <a:spLocks noChangeShapeType="1"/>
            </p:cNvSpPr>
            <p:nvPr/>
          </p:nvSpPr>
          <p:spPr bwMode="ltGray">
            <a:xfrm>
              <a:off x="0" y="729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338" name="Line 10"/>
            <p:cNvSpPr>
              <a:spLocks noChangeShapeType="1"/>
            </p:cNvSpPr>
            <p:nvPr/>
          </p:nvSpPr>
          <p:spPr bwMode="ltGray">
            <a:xfrm>
              <a:off x="0" y="683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339" name="Line 11"/>
            <p:cNvSpPr>
              <a:spLocks noChangeShapeType="1"/>
            </p:cNvSpPr>
            <p:nvPr/>
          </p:nvSpPr>
          <p:spPr bwMode="ltGray">
            <a:xfrm>
              <a:off x="0" y="591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340" name="Line 12"/>
            <p:cNvSpPr>
              <a:spLocks noChangeShapeType="1"/>
            </p:cNvSpPr>
            <p:nvPr/>
          </p:nvSpPr>
          <p:spPr bwMode="ltGray">
            <a:xfrm>
              <a:off x="0" y="500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341" name="Line 13"/>
            <p:cNvSpPr>
              <a:spLocks noChangeShapeType="1"/>
            </p:cNvSpPr>
            <p:nvPr/>
          </p:nvSpPr>
          <p:spPr bwMode="ltGray">
            <a:xfrm>
              <a:off x="0" y="408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342" name="Line 14"/>
            <p:cNvSpPr>
              <a:spLocks noChangeShapeType="1"/>
            </p:cNvSpPr>
            <p:nvPr/>
          </p:nvSpPr>
          <p:spPr bwMode="ltGray">
            <a:xfrm>
              <a:off x="0" y="317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343" name="Line 15"/>
            <p:cNvSpPr>
              <a:spLocks noChangeShapeType="1"/>
            </p:cNvSpPr>
            <p:nvPr/>
          </p:nvSpPr>
          <p:spPr bwMode="ltGray">
            <a:xfrm>
              <a:off x="0" y="225"/>
              <a:ext cx="2224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483344" name="Picture 16" descr="darkblue copy"/>
          <p:cNvPicPr>
            <a:picLocks noChangeAspect="1" noChangeArrowheads="1"/>
          </p:cNvPicPr>
          <p:nvPr/>
        </p:nvPicPr>
        <p:blipFill>
          <a:blip r:embed="rId13" cstate="screen">
            <a:clrChange>
              <a:clrFrom>
                <a:srgbClr val="0058C2"/>
              </a:clrFrom>
              <a:clrTo>
                <a:srgbClr val="0058C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7513" y="6242050"/>
            <a:ext cx="407987" cy="407988"/>
          </a:xfrm>
          <a:prstGeom prst="rect">
            <a:avLst/>
          </a:prstGeom>
          <a:noFill/>
        </p:spPr>
      </p:pic>
      <p:sp>
        <p:nvSpPr>
          <p:cNvPr id="483345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333375"/>
            <a:ext cx="8580438" cy="890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Slide title</a:t>
            </a:r>
          </a:p>
        </p:txBody>
      </p:sp>
      <p:sp>
        <p:nvSpPr>
          <p:cNvPr id="483346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9250" y="1793875"/>
            <a:ext cx="8566150" cy="4302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Body text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</p:txBody>
      </p:sp>
      <p:sp>
        <p:nvSpPr>
          <p:cNvPr id="483347" name="Text Box 19"/>
          <p:cNvSpPr txBox="1">
            <a:spLocks noChangeArrowheads="1"/>
          </p:cNvSpPr>
          <p:nvPr/>
        </p:nvSpPr>
        <p:spPr bwMode="auto">
          <a:xfrm>
            <a:off x="8305800" y="6602413"/>
            <a:ext cx="781050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/>
            <a:r>
              <a:rPr lang="en-GB" sz="1200" b="1">
                <a:solidFill>
                  <a:schemeClr val="tx2"/>
                </a:solidFill>
              </a:rPr>
              <a:t>Slide </a:t>
            </a:r>
            <a:fld id="{952F9C76-E079-435A-B7A8-C25A307CB4A7}" type="slidenum">
              <a:rPr lang="en-GB" sz="1200" b="1">
                <a:solidFill>
                  <a:schemeClr val="tx2"/>
                </a:solidFill>
              </a:rPr>
              <a:pPr algn="r"/>
              <a:t>‹#›</a:t>
            </a:fld>
            <a:r>
              <a:rPr lang="en-GB" sz="1200" b="1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483348" name="Text Box 20"/>
          <p:cNvSpPr txBox="1">
            <a:spLocks noChangeArrowheads="1"/>
          </p:cNvSpPr>
          <p:nvPr/>
        </p:nvSpPr>
        <p:spPr bwMode="auto">
          <a:xfrm>
            <a:off x="331788" y="6627813"/>
            <a:ext cx="4384675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GB" sz="1000">
                <a:solidFill>
                  <a:schemeClr val="accent2"/>
                </a:solidFill>
              </a:rPr>
              <a:t>Amcham Luxemburg_March6 2006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iming>
    <p:tnLst>
      <p:par>
        <p:cTn id="1" dur="indefinite" restart="never" nodeType="tmRoot"/>
      </p:par>
    </p:tnLst>
  </p:timing>
  <p:txStyles>
    <p:titleStyle>
      <a:lvl1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defTabSz="91281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381000" indent="-381000" algn="l" defTabSz="912813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4ED8F4"/>
        </a:buClr>
        <a:buSzPct val="80000"/>
        <a:buFont typeface="Webdings" pitchFamily="18" charset="2"/>
        <a:buChar char="&lt;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52500" indent="-381000" algn="l" defTabSz="912813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4ED8F4"/>
        </a:buClr>
        <a:buChar char="–"/>
        <a:defRPr sz="3000">
          <a:solidFill>
            <a:schemeClr val="tx1"/>
          </a:solidFill>
          <a:latin typeface="+mn-lt"/>
        </a:defRPr>
      </a:lvl2pPr>
      <a:lvl3pPr marL="1433513" indent="-290513" algn="l" defTabSz="912813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rgbClr val="4ED8F4"/>
        </a:buClr>
        <a:buSzPct val="90000"/>
        <a:buChar char="–"/>
        <a:defRPr sz="2400">
          <a:solidFill>
            <a:schemeClr val="tx1"/>
          </a:solidFill>
          <a:latin typeface="+mn-lt"/>
        </a:defRPr>
      </a:lvl3pPr>
      <a:lvl4pPr marL="1795463" indent="-171450" algn="l" defTabSz="912813" rtl="0" eaLnBrk="1" fontAlgn="base" hangingPunct="1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Times" pitchFamily="18" charset="0"/>
        </a:defRPr>
      </a:lvl4pPr>
      <a:lvl5pPr marL="2157413" indent="-171450" algn="l" defTabSz="912813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Times" pitchFamily="18" charset="0"/>
        </a:defRPr>
      </a:lvl5pPr>
      <a:lvl6pPr marL="2614613" indent="-171450" algn="l" defTabSz="912813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Times" pitchFamily="18" charset="0"/>
        </a:defRPr>
      </a:lvl6pPr>
      <a:lvl7pPr marL="3071813" indent="-171450" algn="l" defTabSz="912813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Times" pitchFamily="18" charset="0"/>
        </a:defRPr>
      </a:lvl7pPr>
      <a:lvl8pPr marL="3529013" indent="-171450" algn="l" defTabSz="912813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Times" pitchFamily="18" charset="0"/>
        </a:defRPr>
      </a:lvl8pPr>
      <a:lvl9pPr marL="3986213" indent="-171450" algn="l" defTabSz="912813" rtl="0" eaLnBrk="1" fontAlgn="base" hangingPunct="1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Times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637BB6B-EE1B-48FB-8575-0D55C373DE88}" type="datetimeFigureOut">
              <a:rPr lang="en-US" smtClean="0"/>
              <a:pPr/>
              <a:t>01-Feb-10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28D06EC-0191-4A43-8B6C-799581E7A8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ransition spd="med">
    <p:random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7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7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7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Pictures\seo-target-profit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214546" y="0"/>
            <a:ext cx="6929454" cy="690948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4556760"/>
            <a:ext cx="6480048" cy="230124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Scrum Escalation to Governance	</a:t>
            </a:r>
            <a:endParaRPr lang="en-US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Business Case : bottom-up</a:t>
            </a:r>
            <a:endParaRPr lang="en-US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b-LU" dirty="0" smtClean="0"/>
              <a:t> </a:t>
            </a:r>
            <a:r>
              <a:rPr lang="lb-LU" dirty="0" smtClean="0">
                <a:solidFill>
                  <a:srgbClr val="FFC000"/>
                </a:solidFill>
              </a:rPr>
              <a:t>RELEASE 1.0</a:t>
            </a:r>
            <a:endParaRPr lang="lb-LU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00174"/>
            <a:ext cx="8258204" cy="462598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Objective</a:t>
            </a:r>
            <a:r>
              <a:rPr lang="en-US" dirty="0" smtClean="0"/>
              <a:t>: </a:t>
            </a:r>
            <a:r>
              <a:rPr lang="en-US" sz="2400" dirty="0" smtClean="0"/>
              <a:t>Secure the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 release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FFC000"/>
                </a:solidFill>
              </a:rPr>
              <a:t>Inputs</a:t>
            </a:r>
            <a:r>
              <a:rPr lang="en-US" dirty="0" smtClean="0"/>
              <a:t>: </a:t>
            </a:r>
            <a:r>
              <a:rPr lang="en-US" sz="2400" dirty="0" smtClean="0"/>
              <a:t>Backlog, Velocity, Bugs list, Release Plan, Definition of Done</a:t>
            </a:r>
          </a:p>
          <a:p>
            <a:endParaRPr lang="en-US" sz="2400" dirty="0" smtClean="0"/>
          </a:p>
          <a:p>
            <a:r>
              <a:rPr lang="en-US" dirty="0" smtClean="0">
                <a:solidFill>
                  <a:srgbClr val="FFC000"/>
                </a:solidFill>
              </a:rPr>
              <a:t>Output</a:t>
            </a:r>
            <a:r>
              <a:rPr lang="en-US" dirty="0" smtClean="0"/>
              <a:t>: </a:t>
            </a:r>
            <a:r>
              <a:rPr lang="en-US" sz="2400" dirty="0" smtClean="0"/>
              <a:t>prioritized Backlog (including bugs), new Definition of Done, fine grained Release Plan</a:t>
            </a:r>
          </a:p>
          <a:p>
            <a:endParaRPr lang="en-US" sz="2400" dirty="0" smtClean="0"/>
          </a:p>
          <a:p>
            <a:r>
              <a:rPr lang="en-US" dirty="0" smtClean="0">
                <a:solidFill>
                  <a:srgbClr val="FFC000"/>
                </a:solidFill>
              </a:rPr>
              <a:t>Process</a:t>
            </a:r>
            <a:r>
              <a:rPr lang="en-US" dirty="0" smtClean="0"/>
              <a:t>: </a:t>
            </a:r>
            <a:r>
              <a:rPr lang="en-US" sz="2400" dirty="0" smtClean="0"/>
              <a:t>attend Scrum ceremonies and support Product Owner</a:t>
            </a:r>
          </a:p>
          <a:p>
            <a:pPr lvl="1"/>
            <a:r>
              <a:rPr lang="en-US" dirty="0" smtClean="0"/>
              <a:t>Make sure bugs can be fixed and when</a:t>
            </a:r>
          </a:p>
          <a:p>
            <a:pPr lvl="1"/>
            <a:r>
              <a:rPr lang="en-US" dirty="0" smtClean="0"/>
              <a:t>Define the scope of this version</a:t>
            </a:r>
          </a:p>
          <a:p>
            <a:pPr lvl="1"/>
            <a:r>
              <a:rPr lang="en-US" dirty="0" smtClean="0"/>
              <a:t>Review the Definition of Done of the team</a:t>
            </a:r>
          </a:p>
          <a:p>
            <a:pPr lvl="1"/>
            <a:r>
              <a:rPr lang="en-US" dirty="0" smtClean="0"/>
              <a:t>Define a date when this release can be delivered</a:t>
            </a:r>
          </a:p>
          <a:p>
            <a:pPr lvl="1"/>
            <a:r>
              <a:rPr lang="en-US" dirty="0" smtClean="0"/>
              <a:t>Review deployment strategy and tasks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b-LU" dirty="0" smtClean="0"/>
              <a:t> </a:t>
            </a:r>
            <a:endParaRPr lang="lb-L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13800" dirty="0" smtClean="0">
                <a:solidFill>
                  <a:srgbClr val="FFC000"/>
                </a:solidFill>
              </a:rPr>
              <a:t>SECOND GOAL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Increase overall velocity to deliver more, faster and with a high quality level</a:t>
            </a:r>
            <a:endParaRPr lang="en-US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250" name="Picture 2" descr=" Desktop Wallpapers &gt; Natural &gt; Animals 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928927" y="1768066"/>
            <a:ext cx="6215074" cy="466130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b-LU" sz="4000" b="1" dirty="0" smtClean="0">
                <a:solidFill>
                  <a:srgbClr val="FFC000"/>
                </a:solidFill>
              </a:rPr>
              <a:t>SOLUTIONS TO INCREASE VELOCITY</a:t>
            </a:r>
            <a:endParaRPr lang="lb-LU" sz="4000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/>
          </a:bodyPr>
          <a:lstStyle/>
          <a:p>
            <a:pPr marL="914400" lvl="1" indent="-514350">
              <a:buNone/>
            </a:pPr>
            <a:endParaRPr lang="en-US" b="1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b="1" dirty="0" smtClean="0"/>
              <a:t>Create conditions of “hyper-productivity”</a:t>
            </a:r>
          </a:p>
          <a:p>
            <a:pPr marL="914400" lvl="1" indent="-514350">
              <a:buFont typeface="+mj-lt"/>
              <a:buAutoNum type="arabicPeriod"/>
            </a:pPr>
            <a:endParaRPr lang="en-US" b="1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b="1" dirty="0" smtClean="0"/>
              <a:t>Add new team members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b-LU" dirty="0" smtClean="0">
                <a:solidFill>
                  <a:srgbClr val="FFC000"/>
                </a:solidFill>
              </a:rPr>
              <a:t>SOLUTIONS TO INCREASE VELOCITY</a:t>
            </a:r>
            <a:endParaRPr lang="lb-LU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 conditions of hyper-productivity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</a:rPr>
              <a:t>Inspect</a:t>
            </a:r>
            <a:r>
              <a:rPr lang="en-US" dirty="0" smtClean="0"/>
              <a:t>:</a:t>
            </a:r>
          </a:p>
          <a:p>
            <a:pPr lvl="3"/>
            <a:r>
              <a:rPr lang="en-US" u="sng" dirty="0" smtClean="0"/>
              <a:t>Assessment</a:t>
            </a:r>
            <a:r>
              <a:rPr lang="en-US" dirty="0" smtClean="0"/>
              <a:t>: Make sure the values of Scrum are shared by the team members =&gt; pass the “Nokia test” </a:t>
            </a:r>
          </a:p>
          <a:p>
            <a:pPr lvl="3"/>
            <a:r>
              <a:rPr lang="en-US" dirty="0" smtClean="0"/>
              <a:t>Make sure the team fits the definition of a “Scrum team” (</a:t>
            </a:r>
            <a:r>
              <a:rPr lang="en-US" sz="1800" i="1" dirty="0" smtClean="0"/>
              <a:t>Scrum is the common language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>
                <a:solidFill>
                  <a:srgbClr val="FFC000"/>
                </a:solidFill>
              </a:rPr>
              <a:t>Adapt</a:t>
            </a:r>
            <a:r>
              <a:rPr lang="en-US" dirty="0" smtClean="0"/>
              <a:t>:</a:t>
            </a:r>
          </a:p>
          <a:p>
            <a:pPr lvl="3"/>
            <a:r>
              <a:rPr lang="en-US" dirty="0" smtClean="0"/>
              <a:t>Optimize current team work</a:t>
            </a:r>
          </a:p>
          <a:p>
            <a:pPr lvl="3"/>
            <a:r>
              <a:rPr lang="en-US" dirty="0" smtClean="0"/>
              <a:t>Optimize release and sprint rhythm</a:t>
            </a:r>
          </a:p>
          <a:p>
            <a:pPr lvl="3"/>
            <a:r>
              <a:rPr lang="en-US" dirty="0" smtClean="0"/>
              <a:t>Fix the quality and reduce waste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b-LU" dirty="0" smtClean="0">
                <a:solidFill>
                  <a:srgbClr val="FFC000"/>
                </a:solidFill>
              </a:rPr>
              <a:t>DEFINITION OF A SCRUM TEAM</a:t>
            </a:r>
            <a:endParaRPr lang="lb-LU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Getting a Scrum team means :</a:t>
            </a:r>
          </a:p>
          <a:p>
            <a:pPr lvl="2"/>
            <a:r>
              <a:rPr lang="en-US" dirty="0" smtClean="0"/>
              <a:t>1 Product</a:t>
            </a:r>
          </a:p>
          <a:p>
            <a:pPr lvl="2"/>
            <a:r>
              <a:rPr lang="en-US" dirty="0" smtClean="0"/>
              <a:t>1 Vision</a:t>
            </a:r>
          </a:p>
          <a:p>
            <a:pPr lvl="2"/>
            <a:r>
              <a:rPr lang="en-US" dirty="0" smtClean="0"/>
              <a:t>1 Roadmap</a:t>
            </a:r>
          </a:p>
          <a:p>
            <a:pPr lvl="2"/>
            <a:r>
              <a:rPr lang="en-US" dirty="0" smtClean="0"/>
              <a:t>1 Backlog</a:t>
            </a:r>
          </a:p>
          <a:p>
            <a:pPr lvl="2"/>
            <a:r>
              <a:rPr lang="en-US" dirty="0" smtClean="0"/>
              <a:t>1 Workspace</a:t>
            </a:r>
          </a:p>
          <a:p>
            <a:pPr lvl="2"/>
            <a:r>
              <a:rPr lang="en-US" dirty="0" smtClean="0"/>
              <a:t>1 Product Owner</a:t>
            </a:r>
          </a:p>
          <a:p>
            <a:pPr lvl="2"/>
            <a:r>
              <a:rPr lang="en-US" dirty="0" smtClean="0"/>
              <a:t>1 Scrum Master</a:t>
            </a:r>
          </a:p>
          <a:p>
            <a:pPr lvl="2"/>
            <a:r>
              <a:rPr lang="en-US" dirty="0" smtClean="0"/>
              <a:t>1 Team (best size 5-7 people max)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2260484">
            <a:off x="6808622" y="1580038"/>
            <a:ext cx="2140034" cy="649188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Reminder</a:t>
            </a:r>
            <a:endParaRPr lang="en-US" sz="2400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b-LU" dirty="0" smtClean="0">
                <a:solidFill>
                  <a:srgbClr val="FFC000"/>
                </a:solidFill>
              </a:rPr>
              <a:t>NEW ORGANIZATION PROPOSAL</a:t>
            </a:r>
            <a:endParaRPr lang="lb-LU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A new organization in two steps</a:t>
            </a:r>
          </a:p>
          <a:p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Split the current team in two teams</a:t>
            </a:r>
          </a:p>
          <a:p>
            <a:pPr lvl="2"/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Increase the number of Teams or/and the number of Team members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b-LU" dirty="0" smtClean="0">
                <a:solidFill>
                  <a:srgbClr val="FFC000"/>
                </a:solidFill>
              </a:rPr>
              <a:t>NEW ORGANIZATION PROPOSAL</a:t>
            </a:r>
            <a:endParaRPr lang="lb-LU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85000" lnSpcReduction="20000"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US" sz="3800" b="1" dirty="0" smtClean="0">
                <a:solidFill>
                  <a:srgbClr val="00B0F0"/>
                </a:solidFill>
              </a:rPr>
              <a:t>Split the current team in two teams</a:t>
            </a:r>
          </a:p>
          <a:p>
            <a:pPr marL="971550" lvl="1" indent="-514350">
              <a:buFont typeface="+mj-lt"/>
              <a:buAutoNum type="arabicPeriod"/>
            </a:pPr>
            <a:endParaRPr lang="en-US" b="1" dirty="0" smtClean="0"/>
          </a:p>
          <a:p>
            <a:pPr lvl="2">
              <a:buNone/>
            </a:pPr>
            <a:r>
              <a:rPr lang="en-US" sz="2800" dirty="0" smtClean="0"/>
              <a:t>Reasons :</a:t>
            </a:r>
          </a:p>
          <a:p>
            <a:pPr lvl="2"/>
            <a:r>
              <a:rPr lang="en-US" dirty="0" smtClean="0"/>
              <a:t>The current team has reached the maximum of team members</a:t>
            </a:r>
            <a:endParaRPr lang="en-US" sz="1600" dirty="0" smtClean="0"/>
          </a:p>
          <a:p>
            <a:pPr lvl="2"/>
            <a:r>
              <a:rPr lang="en-US" dirty="0" smtClean="0"/>
              <a:t>To allow scaling the team further, we need to create a multiple-teams organization (“Scrum of Scrum”)</a:t>
            </a:r>
            <a:endParaRPr lang="en-US" sz="1600" dirty="0" smtClean="0"/>
          </a:p>
          <a:p>
            <a:pPr lvl="2"/>
            <a:r>
              <a:rPr lang="en-US" dirty="0" smtClean="0"/>
              <a:t>The first step is to split the current team and prepare the organization to integrate more team members</a:t>
            </a:r>
          </a:p>
          <a:p>
            <a:pPr lvl="2"/>
            <a:endParaRPr lang="en-US" dirty="0" smtClean="0"/>
          </a:p>
          <a:p>
            <a:pPr lvl="2">
              <a:buNone/>
            </a:pPr>
            <a:r>
              <a:rPr lang="en-US" sz="2800" dirty="0" smtClean="0"/>
              <a:t>Benefits :</a:t>
            </a:r>
          </a:p>
          <a:p>
            <a:pPr lvl="2"/>
            <a:r>
              <a:rPr lang="en-US" dirty="0" smtClean="0"/>
              <a:t>Splitting the current team in 2 teams is the first step to allow scalability</a:t>
            </a:r>
            <a:endParaRPr lang="en-US" sz="1600" dirty="0" smtClean="0"/>
          </a:p>
          <a:p>
            <a:pPr lvl="2"/>
            <a:r>
              <a:rPr lang="en-US" dirty="0" smtClean="0"/>
              <a:t>By reducing the number of people in each team, we improve interactions in the team and participation of all team members, two conditions that help reaching hyper-productivity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SPLITTING THE TEAM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42844" y="2214554"/>
            <a:ext cx="1643074" cy="32861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Current Team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PO : John</a:t>
            </a:r>
          </a:p>
          <a:p>
            <a:pPr algn="ctr"/>
            <a:endParaRPr lang="en-US" sz="1400" b="1" i="1" dirty="0" smtClean="0">
              <a:solidFill>
                <a:schemeClr val="tx1"/>
              </a:solidFill>
            </a:endParaRPr>
          </a:p>
          <a:p>
            <a:pPr algn="ctr"/>
            <a:endParaRPr lang="en-US" sz="1400" b="1" i="1" dirty="0" smtClean="0">
              <a:solidFill>
                <a:schemeClr val="tx1"/>
              </a:solidFill>
            </a:endParaRPr>
          </a:p>
          <a:p>
            <a:pPr algn="ctr"/>
            <a:endParaRPr lang="en-US" sz="1400" b="1" i="1" dirty="0" smtClean="0">
              <a:solidFill>
                <a:schemeClr val="tx1"/>
              </a:solidFill>
            </a:endParaRPr>
          </a:p>
          <a:p>
            <a:pPr algn="ctr"/>
            <a:endParaRPr lang="en-US" sz="1400" b="1" i="1" dirty="0" smtClean="0">
              <a:solidFill>
                <a:schemeClr val="tx1"/>
              </a:solidFill>
            </a:endParaRPr>
          </a:p>
          <a:p>
            <a:pPr algn="ctr"/>
            <a:endParaRPr lang="en-US" sz="1400" b="1" i="1" dirty="0" smtClean="0">
              <a:solidFill>
                <a:schemeClr val="tx1"/>
              </a:solidFill>
            </a:endParaRPr>
          </a:p>
          <a:p>
            <a:pPr algn="ctr"/>
            <a:endParaRPr lang="en-US" sz="1400" b="1" i="1" dirty="0" smtClean="0">
              <a:solidFill>
                <a:schemeClr val="tx1"/>
              </a:solidFill>
            </a:endParaRPr>
          </a:p>
          <a:p>
            <a:pPr algn="ctr"/>
            <a:endParaRPr lang="en-US" sz="1400" b="1" i="1" dirty="0" smtClean="0">
              <a:solidFill>
                <a:schemeClr val="tx1"/>
              </a:solidFill>
            </a:endParaRPr>
          </a:p>
          <a:p>
            <a:pPr algn="ctr"/>
            <a:endParaRPr lang="en-US" sz="1400" b="1" i="1" dirty="0" smtClean="0">
              <a:solidFill>
                <a:schemeClr val="tx1"/>
              </a:solidFill>
            </a:endParaRPr>
          </a:p>
          <a:p>
            <a:pPr algn="ctr"/>
            <a:endParaRPr lang="en-US" sz="1400" b="1" i="1" dirty="0" smtClean="0">
              <a:solidFill>
                <a:schemeClr val="tx1"/>
              </a:solidFill>
            </a:endParaRPr>
          </a:p>
          <a:p>
            <a:pPr algn="ctr"/>
            <a:endParaRPr lang="en-US" sz="1400" b="1" i="1" dirty="0" smtClean="0">
              <a:solidFill>
                <a:schemeClr val="tx1"/>
              </a:solidFill>
            </a:endParaRPr>
          </a:p>
          <a:p>
            <a:pPr algn="ctr"/>
            <a:endParaRPr lang="en-US" sz="1400" b="1" i="1" dirty="0" smtClean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28860" y="2071678"/>
            <a:ext cx="1571636" cy="19288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TEAM 1</a:t>
            </a:r>
          </a:p>
          <a:p>
            <a:pPr algn="ctr"/>
            <a:r>
              <a:rPr lang="en-US" sz="1400" dirty="0" smtClean="0"/>
              <a:t>PO : John</a:t>
            </a:r>
          </a:p>
          <a:p>
            <a:pPr algn="ctr"/>
            <a:endParaRPr lang="en-US" sz="1400" dirty="0" smtClean="0"/>
          </a:p>
          <a:p>
            <a:pPr algn="ctr"/>
            <a:endParaRPr lang="en-US" sz="1400" dirty="0" smtClean="0"/>
          </a:p>
          <a:p>
            <a:pPr algn="ctr"/>
            <a:endParaRPr lang="en-US" sz="1400" dirty="0" smtClean="0"/>
          </a:p>
          <a:p>
            <a:pPr algn="ctr"/>
            <a:endParaRPr lang="en-US" sz="1400" dirty="0" smtClean="0"/>
          </a:p>
          <a:p>
            <a:pPr algn="ctr"/>
            <a:endParaRPr lang="en-US" sz="14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2428860" y="4357694"/>
            <a:ext cx="1571636" cy="19288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TEAM 2</a:t>
            </a:r>
          </a:p>
          <a:p>
            <a:pPr algn="ctr"/>
            <a:r>
              <a:rPr lang="en-US" sz="1400" dirty="0" smtClean="0"/>
              <a:t>PO : Paul</a:t>
            </a:r>
          </a:p>
          <a:p>
            <a:pPr algn="ctr"/>
            <a:endParaRPr lang="en-US" sz="1400" dirty="0" smtClean="0"/>
          </a:p>
          <a:p>
            <a:pPr algn="ctr"/>
            <a:endParaRPr lang="en-US" sz="1400" dirty="0" smtClean="0"/>
          </a:p>
          <a:p>
            <a:pPr algn="ctr"/>
            <a:endParaRPr lang="en-US" sz="1400" dirty="0" smtClean="0"/>
          </a:p>
          <a:p>
            <a:pPr algn="ctr"/>
            <a:endParaRPr lang="en-US" sz="1400" dirty="0" smtClean="0"/>
          </a:p>
          <a:p>
            <a:pPr algn="ctr"/>
            <a:endParaRPr lang="en-US" sz="1400" dirty="0" smtClean="0"/>
          </a:p>
        </p:txBody>
      </p:sp>
      <p:cxnSp>
        <p:nvCxnSpPr>
          <p:cNvPr id="10" name="Straight Arrow Connector 9"/>
          <p:cNvCxnSpPr>
            <a:stCxn id="6" idx="3"/>
            <a:endCxn id="7" idx="1"/>
          </p:cNvCxnSpPr>
          <p:nvPr/>
        </p:nvCxnSpPr>
        <p:spPr>
          <a:xfrm flipV="1">
            <a:off x="1785918" y="3036091"/>
            <a:ext cx="642942" cy="821537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3"/>
            <a:endCxn id="8" idx="1"/>
          </p:cNvCxnSpPr>
          <p:nvPr/>
        </p:nvCxnSpPr>
        <p:spPr>
          <a:xfrm>
            <a:off x="1785918" y="3857628"/>
            <a:ext cx="642942" cy="1464479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Right Arrow 17"/>
          <p:cNvSpPr/>
          <p:nvPr/>
        </p:nvSpPr>
        <p:spPr>
          <a:xfrm>
            <a:off x="428596" y="1071546"/>
            <a:ext cx="3929090" cy="100013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 TEAM =&gt; 2 TEAMS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000892" y="2643182"/>
            <a:ext cx="1643074" cy="32861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 Product Backlog</a:t>
            </a: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sz="1400" b="1" i="1" dirty="0" smtClean="0">
                <a:solidFill>
                  <a:schemeClr val="tx1"/>
                </a:solidFill>
              </a:rPr>
              <a:t>THEME 1</a:t>
            </a:r>
          </a:p>
          <a:p>
            <a:pPr algn="ctr"/>
            <a:r>
              <a:rPr lang="en-US" sz="1400" b="1" i="1" dirty="0" smtClean="0">
                <a:solidFill>
                  <a:schemeClr val="tx1"/>
                </a:solidFill>
              </a:rPr>
              <a:t>THEME 2</a:t>
            </a:r>
          </a:p>
          <a:p>
            <a:pPr algn="ctr"/>
            <a:r>
              <a:rPr lang="en-US" sz="1400" b="1" i="1" dirty="0" smtClean="0">
                <a:solidFill>
                  <a:schemeClr val="tx1"/>
                </a:solidFill>
              </a:rPr>
              <a:t>THEME 3</a:t>
            </a:r>
          </a:p>
          <a:p>
            <a:pPr algn="ctr"/>
            <a:r>
              <a:rPr lang="en-US" sz="1400" b="1" i="1" dirty="0" smtClean="0">
                <a:solidFill>
                  <a:schemeClr val="tx1"/>
                </a:solidFill>
              </a:rPr>
              <a:t>THEME 4</a:t>
            </a:r>
          </a:p>
          <a:p>
            <a:pPr algn="ctr"/>
            <a:r>
              <a:rPr lang="en-US" sz="1400" b="1" i="1" dirty="0" smtClean="0">
                <a:solidFill>
                  <a:schemeClr val="tx1"/>
                </a:solidFill>
              </a:rPr>
              <a:t>THEME 5</a:t>
            </a:r>
          </a:p>
          <a:p>
            <a:pPr algn="ctr"/>
            <a:r>
              <a:rPr lang="en-US" sz="1400" b="1" i="1" dirty="0" smtClean="0">
                <a:solidFill>
                  <a:schemeClr val="tx1"/>
                </a:solidFill>
              </a:rPr>
              <a:t>THEME 6</a:t>
            </a:r>
          </a:p>
          <a:p>
            <a:pPr algn="ctr"/>
            <a:r>
              <a:rPr lang="en-US" sz="1400" b="1" i="1" dirty="0" smtClean="0">
                <a:solidFill>
                  <a:schemeClr val="tx1"/>
                </a:solidFill>
              </a:rPr>
              <a:t>THEME 7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714876" y="2071678"/>
            <a:ext cx="1571636" cy="19288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s/Product </a:t>
            </a:r>
          </a:p>
          <a:p>
            <a:pPr algn="ctr"/>
            <a:r>
              <a:rPr lang="en-US" sz="1400" dirty="0" smtClean="0"/>
              <a:t>Backlog 1</a:t>
            </a:r>
          </a:p>
          <a:p>
            <a:pPr algn="ctr"/>
            <a:endParaRPr lang="en-US" dirty="0" smtClean="0"/>
          </a:p>
          <a:p>
            <a:pPr algn="ctr"/>
            <a:r>
              <a:rPr lang="en-US" sz="1400" i="1" dirty="0" smtClean="0"/>
              <a:t>THEME 1</a:t>
            </a:r>
          </a:p>
          <a:p>
            <a:pPr algn="ctr"/>
            <a:r>
              <a:rPr lang="en-US" sz="1400" i="1" dirty="0" smtClean="0"/>
              <a:t>THEME 3</a:t>
            </a:r>
          </a:p>
          <a:p>
            <a:pPr algn="ctr"/>
            <a:r>
              <a:rPr lang="en-US" sz="1400" i="1" dirty="0" smtClean="0"/>
              <a:t>THEME 5</a:t>
            </a:r>
          </a:p>
          <a:p>
            <a:pPr algn="ctr"/>
            <a:r>
              <a:rPr lang="en-US" sz="1400" i="1" dirty="0" smtClean="0"/>
              <a:t>THEME 7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714876" y="4357694"/>
            <a:ext cx="1571636" cy="192882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s/Product </a:t>
            </a:r>
          </a:p>
          <a:p>
            <a:pPr algn="ctr"/>
            <a:r>
              <a:rPr lang="en-US" sz="1400" dirty="0" smtClean="0"/>
              <a:t>Backlog 2</a:t>
            </a:r>
          </a:p>
          <a:p>
            <a:pPr algn="ctr"/>
            <a:endParaRPr lang="en-US" dirty="0" smtClean="0"/>
          </a:p>
          <a:p>
            <a:pPr algn="ctr"/>
            <a:r>
              <a:rPr lang="en-US" sz="1400" i="1" dirty="0" smtClean="0"/>
              <a:t>THEME 2</a:t>
            </a:r>
          </a:p>
          <a:p>
            <a:pPr algn="ctr"/>
            <a:r>
              <a:rPr lang="en-US" sz="1400" i="1" dirty="0" smtClean="0"/>
              <a:t>THEME 4</a:t>
            </a:r>
          </a:p>
          <a:p>
            <a:pPr algn="ctr"/>
            <a:r>
              <a:rPr lang="en-US" sz="1400" i="1" dirty="0" smtClean="0"/>
              <a:t>THEME 6</a:t>
            </a:r>
          </a:p>
        </p:txBody>
      </p:sp>
      <p:cxnSp>
        <p:nvCxnSpPr>
          <p:cNvPr id="26" name="Straight Arrow Connector 25"/>
          <p:cNvCxnSpPr>
            <a:stCxn id="23" idx="1"/>
            <a:endCxn id="24" idx="3"/>
          </p:cNvCxnSpPr>
          <p:nvPr/>
        </p:nvCxnSpPr>
        <p:spPr>
          <a:xfrm rot="10800000">
            <a:off x="6286512" y="3036092"/>
            <a:ext cx="714380" cy="1250165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3" idx="1"/>
            <a:endCxn id="25" idx="3"/>
          </p:cNvCxnSpPr>
          <p:nvPr/>
        </p:nvCxnSpPr>
        <p:spPr>
          <a:xfrm rot="10800000" flipV="1">
            <a:off x="6286512" y="4286255"/>
            <a:ext cx="714380" cy="1035851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8" name="Left-Right Arrow 27"/>
          <p:cNvSpPr/>
          <p:nvPr/>
        </p:nvSpPr>
        <p:spPr>
          <a:xfrm>
            <a:off x="6143636" y="2357430"/>
            <a:ext cx="1143008" cy="642942"/>
          </a:xfrm>
          <a:prstGeom prst="left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 smtClean="0"/>
              <a:t>s/ Vision 1</a:t>
            </a:r>
            <a:endParaRPr lang="en-US" sz="1000" b="1" dirty="0"/>
          </a:p>
        </p:txBody>
      </p:sp>
      <p:sp>
        <p:nvSpPr>
          <p:cNvPr id="29" name="Left-Right Arrow 28"/>
          <p:cNvSpPr/>
          <p:nvPr/>
        </p:nvSpPr>
        <p:spPr>
          <a:xfrm>
            <a:off x="6072198" y="5286388"/>
            <a:ext cx="1143008" cy="642942"/>
          </a:xfrm>
          <a:prstGeom prst="left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 smtClean="0"/>
              <a:t>s/ Vision 2</a:t>
            </a:r>
            <a:endParaRPr lang="en-US" sz="1000" b="1" dirty="0"/>
          </a:p>
        </p:txBody>
      </p:sp>
      <p:sp>
        <p:nvSpPr>
          <p:cNvPr id="36" name="Left Arrow 35"/>
          <p:cNvSpPr/>
          <p:nvPr/>
        </p:nvSpPr>
        <p:spPr>
          <a:xfrm>
            <a:off x="4643438" y="1071546"/>
            <a:ext cx="3929090" cy="1000132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 BACKLOGS &lt;= 1 BACKLOG</a:t>
            </a:r>
            <a:endParaRPr lang="en-US" dirty="0"/>
          </a:p>
        </p:txBody>
      </p:sp>
      <p:pic>
        <p:nvPicPr>
          <p:cNvPr id="1026" name="Picture 2" descr="C:\Users\ygensollen\AppData\Local\Microsoft\Windows\Temporary Internet Files\Content.Outlook\ASABP6OK\garcon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14282" y="3080998"/>
            <a:ext cx="314325" cy="752828"/>
          </a:xfrm>
          <a:prstGeom prst="rect">
            <a:avLst/>
          </a:prstGeom>
          <a:noFill/>
        </p:spPr>
      </p:pic>
      <p:pic>
        <p:nvPicPr>
          <p:cNvPr id="37" name="Picture 2" descr="C:\Users\ygensollen\AppData\Local\Microsoft\Windows\Temporary Internet Files\Content.Outlook\ASABP6OK\garcon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85775" y="2961924"/>
            <a:ext cx="314325" cy="752828"/>
          </a:xfrm>
          <a:prstGeom prst="rect">
            <a:avLst/>
          </a:prstGeom>
          <a:noFill/>
        </p:spPr>
      </p:pic>
      <p:pic>
        <p:nvPicPr>
          <p:cNvPr id="38" name="Picture 2" descr="C:\Users\ygensollen\AppData\Local\Microsoft\Windows\Temporary Internet Files\Content.Outlook\ASABP6OK\garcon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85775" y="3819180"/>
            <a:ext cx="314325" cy="752828"/>
          </a:xfrm>
          <a:prstGeom prst="rect">
            <a:avLst/>
          </a:prstGeom>
          <a:noFill/>
        </p:spPr>
      </p:pic>
      <p:pic>
        <p:nvPicPr>
          <p:cNvPr id="39" name="Picture 2" descr="C:\Users\ygensollen\AppData\Local\Microsoft\Windows\Temporary Internet Files\Content.Outlook\ASABP6OK\garcon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042965" y="3604866"/>
            <a:ext cx="314325" cy="752828"/>
          </a:xfrm>
          <a:prstGeom prst="rect">
            <a:avLst/>
          </a:prstGeom>
          <a:noFill/>
        </p:spPr>
      </p:pic>
      <p:pic>
        <p:nvPicPr>
          <p:cNvPr id="40" name="Picture 2" descr="C:\Users\ygensollen\AppData\Local\Microsoft\Windows\Temporary Internet Files\Content.Outlook\ASABP6OK\garcon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85720" y="3899806"/>
            <a:ext cx="314325" cy="752828"/>
          </a:xfrm>
          <a:prstGeom prst="rect">
            <a:avLst/>
          </a:prstGeom>
          <a:noFill/>
        </p:spPr>
      </p:pic>
      <p:pic>
        <p:nvPicPr>
          <p:cNvPr id="41" name="Picture 2" descr="C:\Users\ygensollen\AppData\Local\Microsoft\Windows\Temporary Internet Files\Content.Outlook\ASABP6OK\garcon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357290" y="3866816"/>
            <a:ext cx="314325" cy="752828"/>
          </a:xfrm>
          <a:prstGeom prst="rect">
            <a:avLst/>
          </a:prstGeom>
          <a:noFill/>
        </p:spPr>
      </p:pic>
      <p:pic>
        <p:nvPicPr>
          <p:cNvPr id="42" name="Picture 2" descr="C:\Users\ygensollen\AppData\Local\Microsoft\Windows\Temporary Internet Files\Content.Outlook\ASABP6OK\garcon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328717" y="3080998"/>
            <a:ext cx="314325" cy="752828"/>
          </a:xfrm>
          <a:prstGeom prst="rect">
            <a:avLst/>
          </a:prstGeom>
          <a:noFill/>
        </p:spPr>
      </p:pic>
      <p:pic>
        <p:nvPicPr>
          <p:cNvPr id="43" name="Picture 2" descr="C:\Users\ygensollen\AppData\Local\Microsoft\Windows\Temporary Internet Files\Content.Outlook\ASABP6OK\garcon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257279" y="4614186"/>
            <a:ext cx="314325" cy="752828"/>
          </a:xfrm>
          <a:prstGeom prst="rect">
            <a:avLst/>
          </a:prstGeom>
          <a:noFill/>
        </p:spPr>
      </p:pic>
      <p:pic>
        <p:nvPicPr>
          <p:cNvPr id="44" name="Picture 2" descr="C:\Users\ygensollen\AppData\Local\Microsoft\Windows\Temporary Internet Files\Content.Outlook\ASABP6OK\garcon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900089" y="4747874"/>
            <a:ext cx="314325" cy="752828"/>
          </a:xfrm>
          <a:prstGeom prst="rect">
            <a:avLst/>
          </a:prstGeom>
          <a:noFill/>
        </p:spPr>
      </p:pic>
      <p:pic>
        <p:nvPicPr>
          <p:cNvPr id="45" name="Picture 2" descr="C:\Users\ygensollen\AppData\Local\Microsoft\Windows\Temporary Internet Files\Content.Outlook\ASABP6OK\garcon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71472" y="4595474"/>
            <a:ext cx="314325" cy="752828"/>
          </a:xfrm>
          <a:prstGeom prst="rect">
            <a:avLst/>
          </a:prstGeom>
          <a:noFill/>
        </p:spPr>
      </p:pic>
      <p:pic>
        <p:nvPicPr>
          <p:cNvPr id="46" name="Picture 2" descr="C:\Users\ygensollen\AppData\Local\Microsoft\Windows\Temporary Internet Files\Content.Outlook\ASABP6OK\garcon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85720" y="4747874"/>
            <a:ext cx="314325" cy="752828"/>
          </a:xfrm>
          <a:prstGeom prst="rect">
            <a:avLst/>
          </a:prstGeom>
          <a:noFill/>
        </p:spPr>
      </p:pic>
      <p:pic>
        <p:nvPicPr>
          <p:cNvPr id="47" name="Picture 2" descr="C:\Users\ygensollen\AppData\Local\Microsoft\Windows\Temporary Internet Files\Content.Outlook\ASABP6OK\garcon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614601" y="2786058"/>
            <a:ext cx="314325" cy="752828"/>
          </a:xfrm>
          <a:prstGeom prst="rect">
            <a:avLst/>
          </a:prstGeom>
          <a:noFill/>
        </p:spPr>
      </p:pic>
      <p:pic>
        <p:nvPicPr>
          <p:cNvPr id="48" name="Picture 2" descr="C:\Users\ygensollen\AppData\Local\Microsoft\Windows\Temporary Internet Files\Content.Outlook\ASABP6OK\garcon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071802" y="2786058"/>
            <a:ext cx="314325" cy="752828"/>
          </a:xfrm>
          <a:prstGeom prst="rect">
            <a:avLst/>
          </a:prstGeom>
          <a:noFill/>
        </p:spPr>
      </p:pic>
      <p:pic>
        <p:nvPicPr>
          <p:cNvPr id="49" name="Picture 2" descr="C:\Users\ygensollen\AppData\Local\Microsoft\Windows\Temporary Internet Files\Content.Outlook\ASABP6OK\garcon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500430" y="2786058"/>
            <a:ext cx="314325" cy="752828"/>
          </a:xfrm>
          <a:prstGeom prst="rect">
            <a:avLst/>
          </a:prstGeom>
          <a:noFill/>
        </p:spPr>
      </p:pic>
      <p:pic>
        <p:nvPicPr>
          <p:cNvPr id="50" name="Picture 2" descr="C:\Users\ygensollen\AppData\Local\Microsoft\Windows\Temporary Internet Files\Content.Outlook\ASABP6OK\garcon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857488" y="3243258"/>
            <a:ext cx="314325" cy="752828"/>
          </a:xfrm>
          <a:prstGeom prst="rect">
            <a:avLst/>
          </a:prstGeom>
          <a:noFill/>
        </p:spPr>
      </p:pic>
      <p:pic>
        <p:nvPicPr>
          <p:cNvPr id="51" name="Picture 2" descr="C:\Users\ygensollen\AppData\Local\Microsoft\Windows\Temporary Internet Files\Content.Outlook\ASABP6OK\garcon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286116" y="3247676"/>
            <a:ext cx="314325" cy="752828"/>
          </a:xfrm>
          <a:prstGeom prst="rect">
            <a:avLst/>
          </a:prstGeom>
          <a:noFill/>
        </p:spPr>
      </p:pic>
      <p:pic>
        <p:nvPicPr>
          <p:cNvPr id="52" name="Picture 2" descr="C:\Users\ygensollen\AppData\Local\Microsoft\Windows\Temporary Internet Files\Content.Outlook\ASABP6OK\garcon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643174" y="5072074"/>
            <a:ext cx="314325" cy="752828"/>
          </a:xfrm>
          <a:prstGeom prst="rect">
            <a:avLst/>
          </a:prstGeom>
          <a:noFill/>
        </p:spPr>
      </p:pic>
      <p:pic>
        <p:nvPicPr>
          <p:cNvPr id="53" name="Picture 2" descr="C:\Users\ygensollen\AppData\Local\Microsoft\Windows\Temporary Internet Files\Content.Outlook\ASABP6OK\garcon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100375" y="5072074"/>
            <a:ext cx="314325" cy="752828"/>
          </a:xfrm>
          <a:prstGeom prst="rect">
            <a:avLst/>
          </a:prstGeom>
          <a:noFill/>
        </p:spPr>
      </p:pic>
      <p:pic>
        <p:nvPicPr>
          <p:cNvPr id="54" name="Picture 2" descr="C:\Users\ygensollen\AppData\Local\Microsoft\Windows\Temporary Internet Files\Content.Outlook\ASABP6OK\garcon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529003" y="5072074"/>
            <a:ext cx="314325" cy="752828"/>
          </a:xfrm>
          <a:prstGeom prst="rect">
            <a:avLst/>
          </a:prstGeom>
          <a:noFill/>
        </p:spPr>
      </p:pic>
      <p:pic>
        <p:nvPicPr>
          <p:cNvPr id="55" name="Picture 2" descr="C:\Users\ygensollen\AppData\Local\Microsoft\Windows\Temporary Internet Files\Content.Outlook\ASABP6OK\garcon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886061" y="5529274"/>
            <a:ext cx="314325" cy="752828"/>
          </a:xfrm>
          <a:prstGeom prst="rect">
            <a:avLst/>
          </a:prstGeom>
          <a:noFill/>
        </p:spPr>
      </p:pic>
      <p:pic>
        <p:nvPicPr>
          <p:cNvPr id="56" name="Picture 2" descr="C:\Users\ygensollen\AppData\Local\Microsoft\Windows\Temporary Internet Files\Content.Outlook\ASABP6OK\garcon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314689" y="5533692"/>
            <a:ext cx="314325" cy="75282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b-LU" dirty="0" smtClean="0">
                <a:solidFill>
                  <a:srgbClr val="FFC000"/>
                </a:solidFill>
              </a:rPr>
              <a:t>SPLITTING THE TEAM</a:t>
            </a:r>
            <a:endParaRPr lang="lb-LU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571612"/>
            <a:ext cx="8115328" cy="4554551"/>
          </a:xfrm>
        </p:spPr>
        <p:txBody>
          <a:bodyPr>
            <a:normAutofit fontScale="70000" lnSpcReduction="20000"/>
          </a:bodyPr>
          <a:lstStyle/>
          <a:p>
            <a:r>
              <a:rPr lang="lb-LU" dirty="0" smtClean="0"/>
              <a:t>Compose the two teams by balancing</a:t>
            </a:r>
          </a:p>
          <a:p>
            <a:pPr lvl="1"/>
            <a:r>
              <a:rPr lang="lb-LU" dirty="0" smtClean="0"/>
              <a:t>Technical skills</a:t>
            </a:r>
          </a:p>
          <a:p>
            <a:pPr lvl="1"/>
            <a:r>
              <a:rPr lang="lb-LU" dirty="0" smtClean="0"/>
              <a:t>Experience</a:t>
            </a:r>
          </a:p>
          <a:p>
            <a:pPr lvl="1"/>
            <a:r>
              <a:rPr lang="lb-LU" dirty="0" smtClean="0"/>
              <a:t>Product knowledge</a:t>
            </a:r>
          </a:p>
          <a:p>
            <a:pPr lvl="1"/>
            <a:endParaRPr lang="lb-LU" dirty="0" smtClean="0"/>
          </a:p>
          <a:p>
            <a:r>
              <a:rPr lang="lb-LU" dirty="0" smtClean="0"/>
              <a:t>2 teams = 2 Product Owners</a:t>
            </a:r>
          </a:p>
          <a:p>
            <a:pPr lvl="1"/>
            <a:r>
              <a:rPr lang="lb-LU" dirty="0" smtClean="0"/>
              <a:t>Find a second PO to work with one team</a:t>
            </a:r>
          </a:p>
          <a:p>
            <a:pPr lvl="1"/>
            <a:r>
              <a:rPr lang="lb-LU" dirty="0" smtClean="0"/>
              <a:t>(ex: Paul, but needs dedicated time)</a:t>
            </a:r>
          </a:p>
          <a:p>
            <a:pPr lvl="1"/>
            <a:endParaRPr lang="lb-LU" dirty="0" smtClean="0"/>
          </a:p>
          <a:p>
            <a:r>
              <a:rPr lang="lb-LU" dirty="0" smtClean="0"/>
              <a:t>1 Backlog but each team works on distinct Themes</a:t>
            </a:r>
          </a:p>
          <a:p>
            <a:pPr lvl="1"/>
            <a:r>
              <a:rPr lang="lb-LU" dirty="0" smtClean="0"/>
              <a:t>Manage priorities at the product level</a:t>
            </a:r>
          </a:p>
          <a:p>
            <a:pPr lvl="1"/>
            <a:r>
              <a:rPr lang="lb-LU" dirty="0" smtClean="0"/>
              <a:t>Minimize dependencies</a:t>
            </a:r>
          </a:p>
          <a:p>
            <a:pPr lvl="1"/>
            <a:endParaRPr lang="lb-LU" dirty="0" smtClean="0"/>
          </a:p>
          <a:p>
            <a:r>
              <a:rPr lang="lb-LU" dirty="0" smtClean="0"/>
              <a:t>Integration and testing</a:t>
            </a:r>
          </a:p>
          <a:p>
            <a:pPr lvl="1"/>
            <a:r>
              <a:rPr lang="lb-LU" dirty="0" smtClean="0"/>
              <a:t>Dedicate more resources for integration and testing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SCRUM CEREMONIES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Sprint Planning</a:t>
            </a:r>
          </a:p>
          <a:p>
            <a:pPr lvl="1"/>
            <a:r>
              <a:rPr lang="en-US" dirty="0" smtClean="0"/>
              <a:t>Part 1: both teams together</a:t>
            </a:r>
          </a:p>
          <a:p>
            <a:pPr lvl="1"/>
            <a:r>
              <a:rPr lang="en-US" dirty="0" smtClean="0"/>
              <a:t>Part 2: each team breaks down its sprint backlog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Daily Scrum</a:t>
            </a:r>
          </a:p>
          <a:p>
            <a:pPr lvl="1"/>
            <a:r>
              <a:rPr lang="en-US" dirty="0" smtClean="0"/>
              <a:t>Each team holds its own daily Scrum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Sprint reviews</a:t>
            </a:r>
          </a:p>
          <a:p>
            <a:pPr lvl="1"/>
            <a:r>
              <a:rPr lang="en-US" dirty="0" smtClean="0"/>
              <a:t>Part 1: each Team makes a demo</a:t>
            </a:r>
          </a:p>
          <a:p>
            <a:pPr lvl="1"/>
            <a:r>
              <a:rPr lang="en-US" dirty="0" smtClean="0"/>
              <a:t>Part 2: Scrum of Scrum Review (Release)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Sprint retrospective</a:t>
            </a:r>
          </a:p>
          <a:p>
            <a:pPr lvl="1"/>
            <a:r>
              <a:rPr lang="en-US" dirty="0" smtClean="0"/>
              <a:t>Both team do a joint retrospective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Scrum of Scrums (2 times/week)</a:t>
            </a:r>
          </a:p>
          <a:p>
            <a:pPr lvl="1"/>
            <a:r>
              <a:rPr lang="en-US" dirty="0" smtClean="0"/>
              <a:t>CPO, PO, CSM, SM</a:t>
            </a:r>
          </a:p>
          <a:p>
            <a:pPr lvl="1"/>
            <a:r>
              <a:rPr lang="en-US" dirty="0" smtClean="0"/>
              <a:t>Scaling Process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516" name="Picture 4" descr="http://www.vantageexperts.com/images/law-book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143504" y="2928934"/>
            <a:ext cx="3362325" cy="348615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2007, the </a:t>
            </a:r>
            <a:r>
              <a:rPr lang="en-US" dirty="0" smtClean="0"/>
              <a:t>MAX PAYNE </a:t>
            </a:r>
            <a:r>
              <a:rPr lang="en-US" dirty="0"/>
              <a:t>company , global leader in Legal SW has a problem : </a:t>
            </a:r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it’s </a:t>
            </a:r>
            <a:r>
              <a:rPr lang="en-US" dirty="0"/>
              <a:t>SW is too old and 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  maintenance costs </a:t>
            </a:r>
            <a:r>
              <a:rPr lang="en-US" dirty="0"/>
              <a:t>are rising</a:t>
            </a:r>
            <a:r>
              <a:rPr lang="en-US" dirty="0" smtClean="0"/>
              <a:t>.</a:t>
            </a:r>
          </a:p>
          <a:p>
            <a:pPr lvl="1">
              <a:buNone/>
            </a:pP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they </a:t>
            </a:r>
            <a:r>
              <a:rPr lang="en-US" dirty="0" smtClean="0"/>
              <a:t>doesn't </a:t>
            </a:r>
            <a:r>
              <a:rPr lang="en-US" dirty="0"/>
              <a:t>deliver a 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  new </a:t>
            </a:r>
            <a:r>
              <a:rPr lang="en-US" dirty="0"/>
              <a:t>stable version they 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  lose </a:t>
            </a:r>
          </a:p>
          <a:p>
            <a:pPr lvl="2"/>
            <a:r>
              <a:rPr lang="en-US" dirty="0" smtClean="0"/>
              <a:t>their </a:t>
            </a:r>
            <a:r>
              <a:rPr lang="en-US" dirty="0"/>
              <a:t>client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Their business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HOW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?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Go Live for </a:t>
            </a:r>
            <a:r>
              <a:rPr lang="en-US" dirty="0" err="1" smtClean="0"/>
              <a:t>EagleEye</a:t>
            </a:r>
            <a:endParaRPr lang="en-US" dirty="0" smtClean="0"/>
          </a:p>
          <a:p>
            <a:pPr lvl="1"/>
            <a:r>
              <a:rPr lang="en-US" dirty="0" smtClean="0"/>
              <a:t>Estimation of the Product Backlog according to the new business priorities</a:t>
            </a:r>
          </a:p>
          <a:p>
            <a:pPr lvl="1"/>
            <a:r>
              <a:rPr lang="en-US" dirty="0" smtClean="0"/>
              <a:t>Sizing the Backlog at Theme/Epic Level</a:t>
            </a:r>
          </a:p>
          <a:p>
            <a:pPr lvl="1"/>
            <a:r>
              <a:rPr lang="en-US" dirty="0" smtClean="0"/>
              <a:t>Building a new customer-focused Roadmap</a:t>
            </a:r>
          </a:p>
          <a:p>
            <a:pPr lvl="2"/>
            <a:r>
              <a:rPr lang="en-US" dirty="0" smtClean="0"/>
              <a:t>Coordinating expectations of </a:t>
            </a:r>
            <a:r>
              <a:rPr lang="en-US" dirty="0" err="1" smtClean="0"/>
              <a:t>EagleEye</a:t>
            </a:r>
            <a:r>
              <a:rPr lang="en-US" dirty="0" smtClean="0"/>
              <a:t> </a:t>
            </a:r>
            <a:r>
              <a:rPr lang="en-US" dirty="0" smtClean="0"/>
              <a:t>and of other customers (TITANIC, HULK, …)</a:t>
            </a:r>
          </a:p>
          <a:p>
            <a:pPr lvl="1"/>
            <a:r>
              <a:rPr lang="en-US" dirty="0" smtClean="0"/>
              <a:t>Check out for Tools: sharing Code, Subversion, User Acceptance Testing, etc…</a:t>
            </a:r>
            <a:endParaRPr lang="en-US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looks at Step 1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86116" y="1428736"/>
            <a:ext cx="1643074" cy="178595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TEAM 1 </a:t>
            </a:r>
            <a:r>
              <a:rPr lang="en-US" b="1" dirty="0" smtClean="0"/>
              <a:t>“</a:t>
            </a:r>
            <a:r>
              <a:rPr lang="en-US" b="1" dirty="0" err="1" smtClean="0"/>
              <a:t>EagleEye</a:t>
            </a:r>
            <a:r>
              <a:rPr lang="en-US" b="1" dirty="0" smtClean="0"/>
              <a:t>”</a:t>
            </a:r>
            <a:endParaRPr lang="en-US" b="1" dirty="0" smtClean="0"/>
          </a:p>
          <a:p>
            <a:pPr algn="ctr"/>
            <a:r>
              <a:rPr lang="en-US" sz="1400" dirty="0" smtClean="0"/>
              <a:t>PO : JOHN</a:t>
            </a:r>
          </a:p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SM:  RINGO</a:t>
            </a:r>
          </a:p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Tech Lead PG</a:t>
            </a:r>
          </a:p>
          <a:p>
            <a:pPr algn="ctr"/>
            <a:endParaRPr lang="en-US" sz="1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3357554" y="3429000"/>
            <a:ext cx="1571636" cy="22860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TEAM 2 “New Features”</a:t>
            </a:r>
          </a:p>
          <a:p>
            <a:pPr algn="ctr"/>
            <a:r>
              <a:rPr lang="en-US" sz="1400" dirty="0" smtClean="0"/>
              <a:t>PO : PAUL</a:t>
            </a:r>
          </a:p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SM:  GEORGE</a:t>
            </a:r>
          </a:p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Tech Lead “Custom”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28596" y="1857364"/>
            <a:ext cx="2071702" cy="385765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Core Product Backlog</a:t>
            </a:r>
          </a:p>
          <a:p>
            <a:pPr algn="ctr"/>
            <a:endParaRPr lang="en-US" sz="1600" dirty="0" smtClean="0"/>
          </a:p>
          <a:p>
            <a:pPr algn="ctr"/>
            <a:endParaRPr lang="en-US" sz="1600" dirty="0" smtClean="0"/>
          </a:p>
          <a:p>
            <a:pPr algn="ctr"/>
            <a:endParaRPr lang="en-US" sz="1600" dirty="0" smtClean="0"/>
          </a:p>
          <a:p>
            <a:pPr algn="ctr"/>
            <a:endParaRPr lang="en-US" sz="1600" dirty="0" smtClean="0"/>
          </a:p>
          <a:p>
            <a:pPr algn="ctr"/>
            <a:r>
              <a:rPr lang="en-US" sz="1200" dirty="0" smtClean="0"/>
              <a:t>CPO : JOHN</a:t>
            </a:r>
          </a:p>
          <a:p>
            <a:pPr algn="ctr"/>
            <a:endParaRPr lang="en-US" sz="1200" dirty="0" smtClean="0"/>
          </a:p>
          <a:p>
            <a:pPr algn="ctr"/>
            <a:r>
              <a:rPr lang="en-US" sz="1200" dirty="0" smtClean="0"/>
              <a:t>CSM:  RINGO</a:t>
            </a:r>
          </a:p>
          <a:p>
            <a:pPr algn="ctr"/>
            <a:endParaRPr lang="en-US" sz="1200" dirty="0" smtClean="0"/>
          </a:p>
          <a:p>
            <a:pPr algn="ctr"/>
            <a:r>
              <a:rPr lang="en-US" sz="1200" dirty="0" smtClean="0"/>
              <a:t>Tech Lead </a:t>
            </a:r>
            <a:r>
              <a:rPr lang="en-US" sz="1200" dirty="0" smtClean="0"/>
              <a:t>“</a:t>
            </a:r>
            <a:r>
              <a:rPr lang="en-US" sz="1200" smtClean="0"/>
              <a:t>EagleEye”</a:t>
            </a:r>
            <a:endParaRPr lang="en-US" sz="1200" dirty="0" smtClean="0"/>
          </a:p>
          <a:p>
            <a:pPr algn="ctr"/>
            <a:endParaRPr lang="en-US" sz="1200" dirty="0" smtClean="0"/>
          </a:p>
          <a:p>
            <a:pPr algn="ctr"/>
            <a:r>
              <a:rPr lang="en-US" sz="1200" dirty="0" smtClean="0"/>
              <a:t>Tech Lead “Custom”</a:t>
            </a:r>
          </a:p>
          <a:p>
            <a:pPr algn="ctr"/>
            <a:endParaRPr lang="en-US" sz="1200" dirty="0" smtClean="0"/>
          </a:p>
          <a:p>
            <a:pPr algn="ctr"/>
            <a:endParaRPr lang="en-US" sz="1200" dirty="0" smtClean="0"/>
          </a:p>
          <a:p>
            <a:pPr algn="ctr"/>
            <a:endParaRPr lang="en-US" sz="1200" dirty="0" smtClean="0"/>
          </a:p>
          <a:p>
            <a:pPr algn="ctr"/>
            <a:endParaRPr lang="en-US" sz="1200" dirty="0" smtClean="0"/>
          </a:p>
          <a:p>
            <a:pPr algn="ctr"/>
            <a:endParaRPr lang="en-US" sz="1200" dirty="0" smtClean="0"/>
          </a:p>
        </p:txBody>
      </p:sp>
      <p:cxnSp>
        <p:nvCxnSpPr>
          <p:cNvPr id="35" name="Straight Arrow Connector 34"/>
          <p:cNvCxnSpPr>
            <a:stCxn id="29" idx="3"/>
            <a:endCxn id="4" idx="1"/>
          </p:cNvCxnSpPr>
          <p:nvPr/>
        </p:nvCxnSpPr>
        <p:spPr>
          <a:xfrm flipV="1">
            <a:off x="2500298" y="2321711"/>
            <a:ext cx="785818" cy="1464479"/>
          </a:xfrm>
          <a:prstGeom prst="straightConnector1">
            <a:avLst/>
          </a:prstGeom>
          <a:ln>
            <a:solidFill>
              <a:srgbClr val="C00000"/>
            </a:solidFill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9" idx="3"/>
            <a:endCxn id="5" idx="1"/>
          </p:cNvCxnSpPr>
          <p:nvPr/>
        </p:nvCxnSpPr>
        <p:spPr>
          <a:xfrm>
            <a:off x="2500298" y="3786190"/>
            <a:ext cx="857256" cy="785818"/>
          </a:xfrm>
          <a:prstGeom prst="straightConnector1">
            <a:avLst/>
          </a:prstGeom>
          <a:ln>
            <a:solidFill>
              <a:srgbClr val="C00000"/>
            </a:solidFill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786446" y="1357298"/>
            <a:ext cx="278608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Comments: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</a:t>
            </a:r>
            <a:r>
              <a:rPr lang="en-US" sz="1400" dirty="0" smtClean="0">
                <a:solidFill>
                  <a:srgbClr val="FFC000"/>
                </a:solidFill>
              </a:rPr>
              <a:t>at Step 1</a:t>
            </a:r>
            <a:r>
              <a:rPr lang="en-US" sz="1400" dirty="0" smtClean="0"/>
              <a:t>, we make the assumption that the PG Development Backlog is the Core Product Development Backlog of the </a:t>
            </a:r>
            <a:r>
              <a:rPr lang="en-US" sz="1400" dirty="0" err="1" smtClean="0"/>
              <a:t>EagleEye</a:t>
            </a:r>
            <a:r>
              <a:rPr lang="en-US" sz="1400" dirty="0" smtClean="0"/>
              <a:t> Application</a:t>
            </a:r>
          </a:p>
          <a:p>
            <a:pPr>
              <a:buFont typeface="Arial" pitchFamily="34" charset="0"/>
              <a:buChar char="•"/>
            </a:pPr>
            <a:endParaRPr lang="en-US" sz="1400" dirty="0" smtClean="0"/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FFC000"/>
                </a:solidFill>
              </a:rPr>
              <a:t> to facilitate work progression</a:t>
            </a:r>
            <a:r>
              <a:rPr lang="en-US" sz="1400" dirty="0" smtClean="0"/>
              <a:t>, the main backlog is divided into two parts: 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1 focused on PG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1 focused on New Features (e.g. L’Oreal, TOTAL, new comers…)</a:t>
            </a:r>
            <a:endParaRPr lang="en-US" sz="1400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en-US" dirty="0" smtClean="0"/>
              <a:t>How could it look at Step 2</a:t>
            </a:r>
          </a:p>
        </p:txBody>
      </p:sp>
      <p:sp>
        <p:nvSpPr>
          <p:cNvPr id="4" name="Rectangle 3"/>
          <p:cNvSpPr/>
          <p:nvPr/>
        </p:nvSpPr>
        <p:spPr>
          <a:xfrm>
            <a:off x="3286116" y="1000108"/>
            <a:ext cx="1643074" cy="221457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“</a:t>
            </a:r>
            <a:r>
              <a:rPr lang="en-US" b="1" dirty="0" err="1" smtClean="0"/>
              <a:t>EagleEye</a:t>
            </a:r>
            <a:r>
              <a:rPr lang="en-US" b="1" dirty="0" smtClean="0"/>
              <a:t>” Custom Backlog</a:t>
            </a:r>
          </a:p>
          <a:p>
            <a:pPr algn="ctr"/>
            <a:r>
              <a:rPr lang="en-US" sz="1400" dirty="0" smtClean="0"/>
              <a:t>PO : JOHN</a:t>
            </a:r>
          </a:p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SM:  RINGO</a:t>
            </a:r>
          </a:p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Tech Lead PG</a:t>
            </a:r>
          </a:p>
          <a:p>
            <a:pPr algn="ctr"/>
            <a:endParaRPr lang="en-US" sz="1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3357554" y="3857628"/>
            <a:ext cx="1571636" cy="235745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“Custom”</a:t>
            </a:r>
          </a:p>
          <a:p>
            <a:pPr algn="ctr"/>
            <a:r>
              <a:rPr lang="en-US" sz="2000" dirty="0" smtClean="0"/>
              <a:t>Backlog</a:t>
            </a:r>
          </a:p>
          <a:p>
            <a:pPr algn="ctr"/>
            <a:r>
              <a:rPr lang="en-US" sz="1400" dirty="0" smtClean="0"/>
              <a:t>PO : PAUL</a:t>
            </a:r>
          </a:p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SM:  GEORGE</a:t>
            </a:r>
          </a:p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Tech Lead “Custom”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28596" y="1357298"/>
            <a:ext cx="2071702" cy="435771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EagleEye</a:t>
            </a:r>
            <a:r>
              <a:rPr lang="en-US" sz="2000" dirty="0" smtClean="0"/>
              <a:t> Product Backlog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sz="1400" dirty="0" smtClean="0"/>
              <a:t>CPO : JOHN</a:t>
            </a:r>
          </a:p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CSM:  RINGO</a:t>
            </a:r>
          </a:p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Tech Lead “PG”</a:t>
            </a:r>
          </a:p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Tech Lead “Custom”</a:t>
            </a:r>
          </a:p>
          <a:p>
            <a:pPr algn="ctr"/>
            <a:endParaRPr lang="en-US" sz="1400" dirty="0" smtClean="0"/>
          </a:p>
          <a:p>
            <a:pPr algn="ctr"/>
            <a:endParaRPr lang="en-US" sz="1400" dirty="0" smtClean="0"/>
          </a:p>
          <a:p>
            <a:pPr algn="ctr"/>
            <a:endParaRPr lang="en-US" sz="1400" dirty="0" smtClean="0"/>
          </a:p>
          <a:p>
            <a:pPr algn="ctr"/>
            <a:endParaRPr lang="en-US" sz="1400" dirty="0" smtClean="0"/>
          </a:p>
          <a:p>
            <a:pPr algn="ctr"/>
            <a:endParaRPr lang="en-US" sz="1400" dirty="0" smtClean="0"/>
          </a:p>
        </p:txBody>
      </p:sp>
      <p:cxnSp>
        <p:nvCxnSpPr>
          <p:cNvPr id="35" name="Straight Arrow Connector 34"/>
          <p:cNvCxnSpPr>
            <a:stCxn id="29" idx="3"/>
            <a:endCxn id="4" idx="1"/>
          </p:cNvCxnSpPr>
          <p:nvPr/>
        </p:nvCxnSpPr>
        <p:spPr>
          <a:xfrm flipV="1">
            <a:off x="2500298" y="2107397"/>
            <a:ext cx="785818" cy="1428760"/>
          </a:xfrm>
          <a:prstGeom prst="straightConnector1">
            <a:avLst/>
          </a:prstGeom>
          <a:ln>
            <a:solidFill>
              <a:srgbClr val="C00000"/>
            </a:solidFill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9" idx="3"/>
            <a:endCxn id="5" idx="1"/>
          </p:cNvCxnSpPr>
          <p:nvPr/>
        </p:nvCxnSpPr>
        <p:spPr>
          <a:xfrm>
            <a:off x="2500298" y="3536157"/>
            <a:ext cx="857256" cy="1500198"/>
          </a:xfrm>
          <a:prstGeom prst="straightConnector1">
            <a:avLst/>
          </a:prstGeom>
          <a:ln>
            <a:solidFill>
              <a:srgbClr val="C00000"/>
            </a:solidFill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429256" y="714357"/>
            <a:ext cx="35719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Comments: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 </a:t>
            </a:r>
            <a:r>
              <a:rPr lang="en-US" sz="1400" dirty="0" smtClean="0">
                <a:solidFill>
                  <a:srgbClr val="C00000"/>
                </a:solidFill>
              </a:rPr>
              <a:t>at Step 2</a:t>
            </a:r>
            <a:r>
              <a:rPr lang="en-US" sz="1400" dirty="0" smtClean="0"/>
              <a:t>, 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PG development is </a:t>
            </a:r>
            <a:r>
              <a:rPr lang="en-US" sz="1400" dirty="0" err="1" smtClean="0"/>
              <a:t>hyperproductive</a:t>
            </a:r>
            <a:r>
              <a:rPr lang="en-US" sz="1400" dirty="0" smtClean="0"/>
              <a:t> and customer want to have new custom features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PG custom development start </a:t>
            </a:r>
            <a:r>
              <a:rPr lang="en-US" sz="1400" dirty="0" err="1" smtClean="0"/>
              <a:t>it’s</a:t>
            </a:r>
            <a:r>
              <a:rPr lang="en-US" sz="1400" dirty="0" smtClean="0"/>
              <a:t> own Scrum</a:t>
            </a:r>
          </a:p>
          <a:p>
            <a:pPr lvl="1">
              <a:buFont typeface="Arial" pitchFamily="34" charset="0"/>
              <a:buChar char="•"/>
            </a:pPr>
            <a:r>
              <a:rPr lang="en-US" sz="1400" dirty="0" smtClean="0"/>
              <a:t> “New </a:t>
            </a:r>
            <a:r>
              <a:rPr lang="en-US" sz="1400" dirty="0" err="1" smtClean="0"/>
              <a:t>Features”’s</a:t>
            </a:r>
            <a:r>
              <a:rPr lang="en-US" sz="1400" dirty="0" smtClean="0"/>
              <a:t> Backlog increase and we have to divide the “New Features” Backlog according to customer’s needs like “TITANIC” Backlog, “HULK  Backlog”, etc… </a:t>
            </a:r>
          </a:p>
          <a:p>
            <a:endParaRPr lang="en-US" sz="1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5429256" y="3857628"/>
            <a:ext cx="1571636" cy="10001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“TITANIC”</a:t>
            </a:r>
          </a:p>
          <a:p>
            <a:pPr algn="ctr"/>
            <a:r>
              <a:rPr lang="en-US" sz="2000" dirty="0" smtClean="0"/>
              <a:t>Backlog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429256" y="5214950"/>
            <a:ext cx="1571636" cy="10001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“HULK”</a:t>
            </a:r>
          </a:p>
          <a:p>
            <a:pPr algn="ctr"/>
            <a:r>
              <a:rPr lang="en-US" sz="2000" dirty="0" smtClean="0"/>
              <a:t>Backlog</a:t>
            </a:r>
          </a:p>
        </p:txBody>
      </p:sp>
      <p:cxnSp>
        <p:nvCxnSpPr>
          <p:cNvPr id="13" name="Straight Arrow Connector 12"/>
          <p:cNvCxnSpPr>
            <a:stCxn id="5" idx="3"/>
            <a:endCxn id="11" idx="1"/>
          </p:cNvCxnSpPr>
          <p:nvPr/>
        </p:nvCxnSpPr>
        <p:spPr>
          <a:xfrm flipV="1">
            <a:off x="4929190" y="4357694"/>
            <a:ext cx="500066" cy="678661"/>
          </a:xfrm>
          <a:prstGeom prst="straightConnector1">
            <a:avLst/>
          </a:prstGeom>
          <a:ln>
            <a:solidFill>
              <a:srgbClr val="C00000"/>
            </a:solidFill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3"/>
            <a:endCxn id="12" idx="1"/>
          </p:cNvCxnSpPr>
          <p:nvPr/>
        </p:nvCxnSpPr>
        <p:spPr>
          <a:xfrm>
            <a:off x="4929190" y="5036355"/>
            <a:ext cx="500066" cy="678661"/>
          </a:xfrm>
          <a:prstGeom prst="straightConnector1">
            <a:avLst/>
          </a:prstGeom>
          <a:ln>
            <a:solidFill>
              <a:srgbClr val="C00000"/>
            </a:solidFill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928662" y="4643446"/>
            <a:ext cx="1143008" cy="107157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Core</a:t>
            </a:r>
            <a:endParaRPr lang="en-US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Metrics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 smtClean="0">
                <a:solidFill>
                  <a:srgbClr val="FFC000"/>
                </a:solidFill>
              </a:rPr>
              <a:t>Must have</a:t>
            </a:r>
            <a:r>
              <a:rPr lang="en-US" dirty="0" smtClean="0"/>
              <a:t>: clear metrics to help estimate added value, ROI and Delivery</a:t>
            </a:r>
          </a:p>
          <a:p>
            <a:endParaRPr lang="en-US" dirty="0" smtClean="0"/>
          </a:p>
          <a:p>
            <a:r>
              <a:rPr lang="en-US" i="1" dirty="0" smtClean="0">
                <a:solidFill>
                  <a:srgbClr val="FFC000"/>
                </a:solidFill>
              </a:rPr>
              <a:t>Should have</a:t>
            </a:r>
            <a:r>
              <a:rPr lang="en-US" dirty="0" smtClean="0"/>
              <a:t>: a standard who’s been agile by nature</a:t>
            </a:r>
          </a:p>
          <a:p>
            <a:endParaRPr lang="en-US" dirty="0" smtClean="0"/>
          </a:p>
          <a:p>
            <a:r>
              <a:rPr lang="en-US" i="1" dirty="0" smtClean="0">
                <a:solidFill>
                  <a:srgbClr val="FFC000"/>
                </a:solidFill>
              </a:rPr>
              <a:t>Could have</a:t>
            </a:r>
            <a:r>
              <a:rPr lang="en-US" dirty="0" smtClean="0"/>
              <a:t>: simple metrics to get understandable by all company levels (standard)</a:t>
            </a:r>
          </a:p>
          <a:p>
            <a:endParaRPr lang="en-US" dirty="0" smtClean="0"/>
          </a:p>
          <a:p>
            <a:r>
              <a:rPr lang="en-US" i="1" dirty="0" smtClean="0">
                <a:solidFill>
                  <a:srgbClr val="FFC000"/>
                </a:solidFill>
              </a:rPr>
              <a:t>Won’t have</a:t>
            </a:r>
            <a:r>
              <a:rPr lang="en-US" dirty="0" smtClean="0"/>
              <a:t>: fragmented processes</a:t>
            </a:r>
            <a:endParaRPr lang="en-US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FFC000"/>
                </a:solidFill>
              </a:rPr>
              <a:t>We want to keep it simple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71472" y="1785926"/>
            <a:ext cx="8153400" cy="385285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Objectives:</a:t>
            </a:r>
          </a:p>
          <a:p>
            <a:pPr lvl="1"/>
            <a:r>
              <a:rPr lang="en-US" dirty="0" smtClean="0"/>
              <a:t>We want to measure the Outcome not the Outputs</a:t>
            </a:r>
          </a:p>
          <a:p>
            <a:pPr lvl="1"/>
            <a:r>
              <a:rPr lang="en-US" dirty="0" smtClean="0"/>
              <a:t>We want to measure the Business Value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Process</a:t>
            </a:r>
          </a:p>
          <a:p>
            <a:pPr lvl="1"/>
            <a:r>
              <a:rPr lang="en-US" dirty="0" smtClean="0"/>
              <a:t>Prioritization to maximize Business Value</a:t>
            </a:r>
          </a:p>
          <a:p>
            <a:pPr lvl="1"/>
            <a:r>
              <a:rPr lang="en-US" dirty="0" smtClean="0"/>
              <a:t>Efficient shipping to minimize costs</a:t>
            </a:r>
          </a:p>
          <a:p>
            <a:pPr lvl="1"/>
            <a:r>
              <a:rPr lang="en-US" dirty="0" smtClean="0"/>
              <a:t>Redistribution of resources when costs are too high or profits too low.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67388" y="6553200"/>
            <a:ext cx="3376612" cy="4762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PO Training - Financial Prioritization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642100"/>
            <a:ext cx="381000" cy="152400"/>
          </a:xfrm>
          <a:prstGeom prst="rect">
            <a:avLst/>
          </a:prstGeom>
        </p:spPr>
        <p:txBody>
          <a:bodyPr/>
          <a:lstStyle/>
          <a:p>
            <a:fld id="{C56E1C8C-B93D-4EDC-B666-FB3323ABA8FF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Metrics within Scrum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71472" y="1142984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67388" y="6553200"/>
            <a:ext cx="3376612" cy="4762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PO Training - Financial Prioritization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642100"/>
            <a:ext cx="381000" cy="152400"/>
          </a:xfrm>
          <a:prstGeom prst="rect">
            <a:avLst/>
          </a:prstGeom>
        </p:spPr>
        <p:txBody>
          <a:bodyPr/>
          <a:lstStyle/>
          <a:p>
            <a:fld id="{C56E1C8C-B93D-4EDC-B666-FB3323ABA8FF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FFC000"/>
                </a:solidFill>
              </a:rPr>
              <a:t>What we want?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Integrating Cost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00B050"/>
                </a:solidFill>
              </a:rPr>
              <a:t>Schedule Performance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B050"/>
                </a:solidFill>
              </a:rPr>
              <a:t>Financial forecasts</a:t>
            </a:r>
            <a:r>
              <a:rPr lang="en-US" dirty="0" smtClean="0"/>
              <a:t> based on actual cost :</a:t>
            </a:r>
          </a:p>
          <a:p>
            <a:pPr lvl="1"/>
            <a:r>
              <a:rPr lang="en-US" dirty="0" smtClean="0"/>
              <a:t>Consumed Costs, Consuming Rate, Time Allocation, etc.</a:t>
            </a:r>
          </a:p>
          <a:p>
            <a:endParaRPr lang="en-US" dirty="0" smtClean="0"/>
          </a:p>
          <a:p>
            <a:r>
              <a:rPr lang="en-US" dirty="0" smtClean="0"/>
              <a:t>Unlike the velocity, the </a:t>
            </a:r>
            <a:r>
              <a:rPr lang="en-US" dirty="0" smtClean="0">
                <a:solidFill>
                  <a:srgbClr val="00B050"/>
                </a:solidFill>
              </a:rPr>
              <a:t>Actual Cost </a:t>
            </a:r>
            <a:r>
              <a:rPr lang="en-US" dirty="0" smtClean="0"/>
              <a:t>is the cumulative Team Costs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24513" y="6553200"/>
            <a:ext cx="3519487" cy="476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PO Training - Financial Prioritization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642100"/>
            <a:ext cx="381000" cy="152400"/>
          </a:xfrm>
          <a:prstGeom prst="rect">
            <a:avLst/>
          </a:prstGeom>
        </p:spPr>
        <p:txBody>
          <a:bodyPr/>
          <a:lstStyle/>
          <a:p>
            <a:fld id="{C56E1C8C-B93D-4EDC-B666-FB3323ABA8FF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FFC000"/>
                </a:solidFill>
              </a:rPr>
              <a:t>Using the </a:t>
            </a:r>
            <a:r>
              <a:rPr lang="en-US" dirty="0" err="1" smtClean="0">
                <a:solidFill>
                  <a:srgbClr val="FFC000"/>
                </a:solidFill>
              </a:rPr>
              <a:t>AgileEVM</a:t>
            </a:r>
            <a:r>
              <a:rPr lang="en-US" dirty="0" smtClean="0">
                <a:solidFill>
                  <a:srgbClr val="FFC000"/>
                </a:solidFill>
              </a:rPr>
              <a:t> approach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71472" y="4071942"/>
            <a:ext cx="8153400" cy="188118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Release dates are based on average velocity (</a:t>
            </a:r>
            <a:r>
              <a:rPr lang="en-US" dirty="0" err="1" smtClean="0"/>
              <a:t>storypoints</a:t>
            </a:r>
            <a:r>
              <a:rPr lang="en-US" dirty="0" smtClean="0"/>
              <a:t>)= estimate at complete (</a:t>
            </a:r>
            <a:r>
              <a:rPr lang="en-US" dirty="0" err="1" smtClean="0"/>
              <a:t>euros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Assumption: the ratio(story points completed)/(total story points in a release) is a good measure for Actual Percent Complete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48400"/>
            <a:ext cx="2895600" cy="457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PO Training - Financial Prioritization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642100"/>
            <a:ext cx="381000" cy="152400"/>
          </a:xfrm>
          <a:prstGeom prst="rect">
            <a:avLst/>
          </a:prstGeom>
        </p:spPr>
        <p:txBody>
          <a:bodyPr/>
          <a:lstStyle/>
          <a:p>
            <a:fld id="{C56E1C8C-B93D-4EDC-B666-FB3323ABA8FF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6" name="Diagram 5"/>
          <p:cNvGraphicFramePr/>
          <p:nvPr/>
        </p:nvGraphicFramePr>
        <p:xfrm>
          <a:off x="928662" y="0"/>
          <a:ext cx="7358082" cy="5072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FFC000"/>
                </a:solidFill>
              </a:rPr>
              <a:t>We want to measure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4983179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AC –Actual Cost</a:t>
            </a:r>
          </a:p>
          <a:p>
            <a:r>
              <a:rPr lang="en-US" dirty="0" smtClean="0"/>
              <a:t>PV –Planned Value</a:t>
            </a:r>
          </a:p>
          <a:p>
            <a:r>
              <a:rPr lang="en-US" dirty="0" smtClean="0"/>
              <a:t>EV –Earned Value</a:t>
            </a:r>
          </a:p>
          <a:p>
            <a:r>
              <a:rPr lang="en-US" dirty="0" smtClean="0"/>
              <a:t>BAC –Budget at Complete</a:t>
            </a:r>
          </a:p>
          <a:p>
            <a:r>
              <a:rPr lang="en-US" dirty="0" smtClean="0"/>
              <a:t>EAC –Estimate at Complete</a:t>
            </a:r>
          </a:p>
          <a:p>
            <a:r>
              <a:rPr lang="en-US" dirty="0" smtClean="0"/>
              <a:t>CPI –Cost Performance Index</a:t>
            </a:r>
          </a:p>
          <a:p>
            <a:r>
              <a:rPr lang="en-US" dirty="0" smtClean="0"/>
              <a:t>SPI –Schedule Performance Index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910263" y="6553200"/>
            <a:ext cx="3233737" cy="4762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PO Training - Financial Prioritization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642100"/>
            <a:ext cx="381000" cy="152400"/>
          </a:xfrm>
          <a:prstGeom prst="rect">
            <a:avLst/>
          </a:prstGeom>
        </p:spPr>
        <p:txBody>
          <a:bodyPr/>
          <a:lstStyle/>
          <a:p>
            <a:fld id="{C56E1C8C-B93D-4EDC-B666-FB3323ABA8FF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FFC000"/>
                </a:solidFill>
              </a:rPr>
              <a:t>Calculation (example)</a:t>
            </a:r>
            <a:endParaRPr lang="en-US" dirty="0">
              <a:solidFill>
                <a:srgbClr val="FFC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285852" y="1928802"/>
            <a:ext cx="6029325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8763" y="6553200"/>
            <a:ext cx="3805237" cy="4762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PO Training - Financial Prioritization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642100"/>
            <a:ext cx="381000" cy="152400"/>
          </a:xfrm>
          <a:prstGeom prst="rect">
            <a:avLst/>
          </a:prstGeom>
        </p:spPr>
        <p:txBody>
          <a:bodyPr/>
          <a:lstStyle/>
          <a:p>
            <a:fld id="{C56E1C8C-B93D-4EDC-B666-FB3323ABA8FF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490" name="Picture 2" descr="http://www.workbloom.net/wp-content/uploads/2009/06/open-door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334000" y="1428736"/>
            <a:ext cx="3810000" cy="467677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</a:t>
            </a:r>
            <a:r>
              <a:rPr lang="en-US" dirty="0" smtClean="0">
                <a:solidFill>
                  <a:srgbClr val="FFC000"/>
                </a:solidFill>
              </a:rPr>
              <a:t>the open door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57742" cy="4525963"/>
          </a:xfrm>
        </p:spPr>
        <p:txBody>
          <a:bodyPr/>
          <a:lstStyle/>
          <a:p>
            <a:r>
              <a:rPr lang="en-US" dirty="0"/>
              <a:t>Please help us do deliver a new version</a:t>
            </a:r>
            <a:r>
              <a:rPr lang="en-US" dirty="0" smtClean="0"/>
              <a:t>…</a:t>
            </a:r>
          </a:p>
          <a:p>
            <a:endParaRPr lang="en-US" dirty="0"/>
          </a:p>
          <a:p>
            <a:r>
              <a:rPr lang="en-US" dirty="0"/>
              <a:t>You are using Scrum for that… OK…no </a:t>
            </a:r>
            <a:r>
              <a:rPr lang="en-US" dirty="0" smtClean="0"/>
              <a:t>matter how, </a:t>
            </a:r>
            <a:r>
              <a:rPr lang="en-US" dirty="0"/>
              <a:t>the important thing is that you deliver me a quick </a:t>
            </a:r>
            <a:r>
              <a:rPr lang="en-US" dirty="0" smtClean="0"/>
              <a:t>solution…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FFC000"/>
                </a:solidFill>
              </a:rPr>
              <a:t>Calculation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67388" y="6553200"/>
            <a:ext cx="3376612" cy="4762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PO Training - Financial Prioritization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642100"/>
            <a:ext cx="381000" cy="152400"/>
          </a:xfrm>
          <a:prstGeom prst="rect">
            <a:avLst/>
          </a:prstGeom>
        </p:spPr>
        <p:txBody>
          <a:bodyPr/>
          <a:lstStyle/>
          <a:p>
            <a:fld id="{C56E1C8C-B93D-4EDC-B666-FB3323ABA8FF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7" name="Diagram 6"/>
          <p:cNvGraphicFramePr/>
          <p:nvPr/>
        </p:nvGraphicFramePr>
        <p:xfrm>
          <a:off x="785787" y="1214422"/>
          <a:ext cx="7358114" cy="1714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/>
          <p:cNvGraphicFramePr/>
          <p:nvPr/>
        </p:nvGraphicFramePr>
        <p:xfrm>
          <a:off x="500034" y="3929066"/>
          <a:ext cx="8385629" cy="228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Down Arrow 8"/>
          <p:cNvSpPr/>
          <p:nvPr/>
        </p:nvSpPr>
        <p:spPr>
          <a:xfrm>
            <a:off x="4000496" y="3357562"/>
            <a:ext cx="714380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/>
          <p:cNvSpPr/>
          <p:nvPr/>
        </p:nvSpPr>
        <p:spPr>
          <a:xfrm rot="5400000">
            <a:off x="4107653" y="-750123"/>
            <a:ext cx="500066" cy="785818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FFC000"/>
                </a:solidFill>
              </a:rPr>
              <a:t>Calculation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67388" y="6553200"/>
            <a:ext cx="3376612" cy="4762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PO Training - Financial Prioritization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642100"/>
            <a:ext cx="381000" cy="152400"/>
          </a:xfrm>
          <a:prstGeom prst="rect">
            <a:avLst/>
          </a:prstGeom>
        </p:spPr>
        <p:txBody>
          <a:bodyPr/>
          <a:lstStyle/>
          <a:p>
            <a:fld id="{C56E1C8C-B93D-4EDC-B666-FB3323ABA8FF}" type="slidenum">
              <a:rPr lang="en-US" smtClean="0"/>
              <a:pPr/>
              <a:t>31</a:t>
            </a:fld>
            <a:endParaRPr lang="en-US"/>
          </a:p>
        </p:txBody>
      </p:sp>
      <p:graphicFrame>
        <p:nvGraphicFramePr>
          <p:cNvPr id="7" name="Diagram 6"/>
          <p:cNvGraphicFramePr/>
          <p:nvPr/>
        </p:nvGraphicFramePr>
        <p:xfrm>
          <a:off x="785787" y="1214422"/>
          <a:ext cx="7358114" cy="1714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/>
          <p:cNvGraphicFramePr/>
          <p:nvPr/>
        </p:nvGraphicFramePr>
        <p:xfrm>
          <a:off x="500034" y="3929066"/>
          <a:ext cx="8385629" cy="228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Down Arrow 8"/>
          <p:cNvSpPr/>
          <p:nvPr/>
        </p:nvSpPr>
        <p:spPr>
          <a:xfrm>
            <a:off x="4000496" y="3357562"/>
            <a:ext cx="714380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/>
          <p:cNvSpPr/>
          <p:nvPr/>
        </p:nvSpPr>
        <p:spPr>
          <a:xfrm rot="5400000">
            <a:off x="4107653" y="-750123"/>
            <a:ext cx="500066" cy="785818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FFC000"/>
                </a:solidFill>
              </a:rPr>
              <a:t>Inputs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785926"/>
            <a:ext cx="8086724" cy="442915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Start Date</a:t>
            </a:r>
          </a:p>
          <a:p>
            <a:r>
              <a:rPr lang="en-US" dirty="0" smtClean="0"/>
              <a:t>Budget At Complete</a:t>
            </a:r>
          </a:p>
          <a:p>
            <a:r>
              <a:rPr lang="en-US" dirty="0" smtClean="0"/>
              <a:t>Planned Sprints</a:t>
            </a:r>
          </a:p>
          <a:p>
            <a:r>
              <a:rPr lang="en-US" dirty="0" smtClean="0"/>
              <a:t>Sprint Lengths</a:t>
            </a:r>
          </a:p>
          <a:p>
            <a:r>
              <a:rPr lang="en-US" dirty="0" smtClean="0"/>
              <a:t>Planned Release Story Points </a:t>
            </a:r>
          </a:p>
          <a:p>
            <a:r>
              <a:rPr lang="en-US" dirty="0" smtClean="0"/>
              <a:t>+ Variables</a:t>
            </a:r>
          </a:p>
          <a:p>
            <a:pPr lvl="2"/>
            <a:r>
              <a:rPr lang="en-US" dirty="0" smtClean="0"/>
              <a:t>Story Points Completed</a:t>
            </a:r>
          </a:p>
          <a:p>
            <a:pPr lvl="2"/>
            <a:r>
              <a:rPr lang="en-US" dirty="0" smtClean="0"/>
              <a:t>Story Points Added</a:t>
            </a:r>
          </a:p>
          <a:p>
            <a:pPr lvl="2"/>
            <a:r>
              <a:rPr lang="en-US" dirty="0" smtClean="0"/>
              <a:t>Actual Cost</a:t>
            </a:r>
          </a:p>
          <a:p>
            <a:pPr lvl="2"/>
            <a:r>
              <a:rPr lang="en-US" dirty="0" smtClean="0"/>
              <a:t>Current Sprint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95950" y="6553200"/>
            <a:ext cx="3448050" cy="4762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PO Training - Financial Prioritization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642100"/>
            <a:ext cx="381000" cy="152400"/>
          </a:xfrm>
          <a:prstGeom prst="rect">
            <a:avLst/>
          </a:prstGeom>
        </p:spPr>
        <p:txBody>
          <a:bodyPr/>
          <a:lstStyle/>
          <a:p>
            <a:fld id="{C56E1C8C-B93D-4EDC-B666-FB3323ABA8FF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FFC000"/>
                </a:solidFill>
              </a:rPr>
              <a:t>New Metrics: CPI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5"/>
            <a:ext cx="8229600" cy="2214578"/>
          </a:xfrm>
        </p:spPr>
        <p:txBody>
          <a:bodyPr/>
          <a:lstStyle/>
          <a:p>
            <a:r>
              <a:rPr lang="en-US" dirty="0" smtClean="0"/>
              <a:t>Cost Performance Index (CPI) gives measure of efficiency: </a:t>
            </a:r>
          </a:p>
          <a:p>
            <a:pPr lvl="2"/>
            <a:r>
              <a:rPr lang="en-US" dirty="0" smtClean="0"/>
              <a:t>CPI = EV/AC</a:t>
            </a:r>
          </a:p>
          <a:p>
            <a:pPr lvl="2"/>
            <a:r>
              <a:rPr lang="en-US" dirty="0" smtClean="0"/>
              <a:t>In the example, CPI = 35.000/65.000 = 0.53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95950" y="6553200"/>
            <a:ext cx="3448050" cy="4762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PO Training - Financial Prioritization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642100"/>
            <a:ext cx="381000" cy="152400"/>
          </a:xfrm>
          <a:prstGeom prst="rect">
            <a:avLst/>
          </a:prstGeom>
        </p:spPr>
        <p:txBody>
          <a:bodyPr/>
          <a:lstStyle/>
          <a:p>
            <a:fld id="{C56E1C8C-B93D-4EDC-B666-FB3323ABA8FF}" type="slidenum">
              <a:rPr lang="en-US" smtClean="0"/>
              <a:pPr/>
              <a:t>33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71472" y="3571876"/>
          <a:ext cx="7286676" cy="1500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8892"/>
                <a:gridCol w="2428892"/>
                <a:gridCol w="2428892"/>
              </a:tblGrid>
              <a:tr h="500066">
                <a:tc>
                  <a:txBody>
                    <a:bodyPr/>
                    <a:lstStyle/>
                    <a:p>
                      <a:r>
                        <a:rPr lang="en-US" dirty="0" smtClean="0"/>
                        <a:t>CPI &gt;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CPI =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CPI &lt; 1</a:t>
                      </a:r>
                      <a:endParaRPr lang="en-US" dirty="0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lang="en-US" dirty="0" smtClean="0"/>
                        <a:t>Under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</a:t>
                      </a:r>
                      <a:r>
                        <a:rPr lang="en-US" baseline="0" dirty="0" smtClean="0"/>
                        <a:t>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Over budget</a:t>
                      </a:r>
                      <a:endParaRPr lang="en-US" dirty="0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lang="en-US" dirty="0" smtClean="0"/>
                        <a:t>EV&gt;AC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EV=AC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EV&lt;AC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28596" y="5286388"/>
            <a:ext cx="8143932" cy="1015663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Estimate at completed = Total Budget / CPI</a:t>
            </a:r>
          </a:p>
          <a:p>
            <a:pPr algn="ctr"/>
            <a:endParaRPr lang="en-US" dirty="0">
              <a:solidFill>
                <a:srgbClr val="FFFF00"/>
              </a:solidFill>
            </a:endParaRPr>
          </a:p>
          <a:p>
            <a:pPr algn="ctr"/>
            <a:r>
              <a:rPr lang="en-US" dirty="0" smtClean="0">
                <a:solidFill>
                  <a:srgbClr val="FFFF00"/>
                </a:solidFill>
              </a:rPr>
              <a:t>Here, EAC = 175.000 / 0.53 = 330.188 </a:t>
            </a:r>
            <a:r>
              <a:rPr lang="en-US" dirty="0" smtClean="0">
                <a:solidFill>
                  <a:srgbClr val="FFFF00"/>
                </a:solidFill>
                <a:sym typeface="Wingdings" pitchFamily="2" charset="2"/>
              </a:rPr>
              <a:t> we predict to be 47% over budget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FFC000"/>
                </a:solidFill>
              </a:rPr>
              <a:t>New Metrics: SPI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5"/>
            <a:ext cx="8229600" cy="2214578"/>
          </a:xfrm>
        </p:spPr>
        <p:txBody>
          <a:bodyPr/>
          <a:lstStyle/>
          <a:p>
            <a:r>
              <a:rPr lang="en-US" dirty="0" err="1" smtClean="0"/>
              <a:t>Sheduled</a:t>
            </a:r>
            <a:r>
              <a:rPr lang="en-US" dirty="0" smtClean="0"/>
              <a:t> Performance Index (SPI), compares EV with PV: </a:t>
            </a:r>
          </a:p>
          <a:p>
            <a:pPr lvl="2"/>
            <a:r>
              <a:rPr lang="en-US" dirty="0" smtClean="0"/>
              <a:t>SPI = EV/PV</a:t>
            </a:r>
          </a:p>
          <a:p>
            <a:pPr lvl="2"/>
            <a:r>
              <a:rPr lang="en-US" dirty="0" smtClean="0"/>
              <a:t>In the example, CPI = 35.000/43.750 = 0.80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67388" y="6553200"/>
            <a:ext cx="3376612" cy="4762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PO Training - Financial Prioritization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642100"/>
            <a:ext cx="381000" cy="152400"/>
          </a:xfrm>
          <a:prstGeom prst="rect">
            <a:avLst/>
          </a:prstGeom>
        </p:spPr>
        <p:txBody>
          <a:bodyPr/>
          <a:lstStyle/>
          <a:p>
            <a:fld id="{C56E1C8C-B93D-4EDC-B666-FB3323ABA8FF}" type="slidenum">
              <a:rPr lang="en-US" smtClean="0"/>
              <a:pPr/>
              <a:t>34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71472" y="3571876"/>
          <a:ext cx="7286676" cy="1500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8892"/>
                <a:gridCol w="2428892"/>
                <a:gridCol w="2428892"/>
              </a:tblGrid>
              <a:tr h="500066">
                <a:tc>
                  <a:txBody>
                    <a:bodyPr/>
                    <a:lstStyle/>
                    <a:p>
                      <a:r>
                        <a:rPr lang="en-US" dirty="0" smtClean="0"/>
                        <a:t>SPI &gt;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SPI =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SPI &lt; 1</a:t>
                      </a:r>
                      <a:endParaRPr lang="en-US" dirty="0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lang="en-US" dirty="0" smtClean="0"/>
                        <a:t>Ahead on Schedule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 Schedule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Behind Schedule</a:t>
                      </a:r>
                      <a:endParaRPr lang="en-US" dirty="0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lang="en-US" dirty="0" smtClean="0"/>
                        <a:t>EV&gt;PV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EV=PV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EV&lt;PV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28596" y="5286388"/>
            <a:ext cx="8143932" cy="129266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Estimate Completion = Planned Iteration/ SPI</a:t>
            </a:r>
          </a:p>
          <a:p>
            <a:pPr algn="ctr"/>
            <a:endParaRPr lang="en-US" dirty="0">
              <a:solidFill>
                <a:srgbClr val="FFFF00"/>
              </a:solidFill>
            </a:endParaRPr>
          </a:p>
          <a:p>
            <a:pPr algn="ctr"/>
            <a:r>
              <a:rPr lang="en-US" dirty="0" smtClean="0">
                <a:solidFill>
                  <a:srgbClr val="FFFF00"/>
                </a:solidFill>
              </a:rPr>
              <a:t>Here, planned Iteration is 4</a:t>
            </a:r>
          </a:p>
          <a:p>
            <a:pPr algn="ctr"/>
            <a:r>
              <a:rPr lang="en-US" dirty="0" smtClean="0">
                <a:solidFill>
                  <a:srgbClr val="FFFF00"/>
                </a:solidFill>
              </a:rPr>
              <a:t>Est. </a:t>
            </a:r>
            <a:r>
              <a:rPr lang="en-US" dirty="0" err="1" smtClean="0">
                <a:solidFill>
                  <a:srgbClr val="FFFF00"/>
                </a:solidFill>
              </a:rPr>
              <a:t>Compl</a:t>
            </a:r>
            <a:r>
              <a:rPr lang="en-US" dirty="0" smtClean="0">
                <a:solidFill>
                  <a:srgbClr val="FFFF00"/>
                </a:solidFill>
              </a:rPr>
              <a:t>. = 4 / 0.80 = 5 </a:t>
            </a:r>
            <a:r>
              <a:rPr lang="en-US" dirty="0" smtClean="0">
                <a:solidFill>
                  <a:srgbClr val="FFFF00"/>
                </a:solidFill>
                <a:sym typeface="Wingdings" pitchFamily="2" charset="2"/>
              </a:rPr>
              <a:t>iterations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FFC000"/>
                </a:solidFill>
              </a:rPr>
              <a:t>AgileEVM: Summary</a:t>
            </a:r>
            <a:endParaRPr lang="en-US" dirty="0">
              <a:solidFill>
                <a:srgbClr val="FFC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71472" y="2000240"/>
          <a:ext cx="8153400" cy="3302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786346"/>
                <a:gridCol w="2500330"/>
                <a:gridCol w="866724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Earned Value &gt; A</a:t>
                      </a:r>
                      <a:r>
                        <a:rPr lang="en-US" baseline="0" dirty="0" smtClean="0"/>
                        <a:t>ctual Costs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You spend less than expected</a:t>
                      </a:r>
                      <a:endParaRPr lang="en-US" sz="1600" b="1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rgbClr val="00B050"/>
                          </a:solidFill>
                          <a:sym typeface="Wingdings 2"/>
                        </a:rPr>
                        <a:t>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Actual Costs </a:t>
                      </a:r>
                      <a:r>
                        <a:rPr lang="en-US" dirty="0" smtClean="0"/>
                        <a:t>&gt; Earned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You spend more than expected</a:t>
                      </a:r>
                      <a:endParaRPr lang="en-US" sz="1600" b="1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smtClean="0">
                          <a:solidFill>
                            <a:srgbClr val="FF0000"/>
                          </a:solidFill>
                          <a:sym typeface="Wingdings 2"/>
                        </a:rPr>
                        <a:t></a:t>
                      </a:r>
                      <a:endParaRPr lang="en-US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Earned Value&lt; </a:t>
                      </a:r>
                      <a:r>
                        <a:rPr kumimoji="0" lang="en-US" sz="1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Planned Value 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 go over the schedule and deliver late</a:t>
                      </a:r>
                      <a:endParaRPr lang="en-US" sz="1600" b="1" i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3600" b="1" kern="120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  <a:sym typeface="Wingdings 2"/>
                        </a:rPr>
                        <a:t></a:t>
                      </a:r>
                      <a:endParaRPr kumimoji="0" lang="en-US" sz="3600" b="1" kern="120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  <a:sym typeface="Wingdings 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Earned Value&gt;= </a:t>
                      </a:r>
                      <a:r>
                        <a:rPr kumimoji="0" lang="en-US" sz="1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Planned Value </a:t>
                      </a:r>
                      <a:endParaRPr lang="en-US" smtClean="0"/>
                    </a:p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Great, you're even ahead</a:t>
                      </a:r>
                      <a:endParaRPr lang="en-US" sz="16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3600" b="1" kern="120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  <a:sym typeface="Wingdings 2"/>
                        </a:rPr>
                        <a:t></a:t>
                      </a:r>
                      <a:endParaRPr kumimoji="0" lang="en-US" sz="3600" b="1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  <a:sym typeface="Wingdings 2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767388" y="6553200"/>
            <a:ext cx="3376612" cy="4762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PO Training - Financial Prioritization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642100"/>
            <a:ext cx="381000" cy="152400"/>
          </a:xfrm>
          <a:prstGeom prst="rect">
            <a:avLst/>
          </a:prstGeom>
        </p:spPr>
        <p:txBody>
          <a:bodyPr>
            <a:normAutofit/>
          </a:bodyPr>
          <a:lstStyle/>
          <a:p>
            <a:fld id="{2A9A013E-25FF-480F-BCA2-F96917F553D9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FFC000"/>
                </a:solidFill>
              </a:rPr>
              <a:t>Conclusion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simple Agile Metrics provides objective analysis to share with teams, management and customers.</a:t>
            </a:r>
          </a:p>
          <a:p>
            <a:endParaRPr lang="en-US" dirty="0" smtClean="0"/>
          </a:p>
          <a:p>
            <a:r>
              <a:rPr lang="en-US" dirty="0" smtClean="0"/>
              <a:t>The early warnings of </a:t>
            </a:r>
            <a:r>
              <a:rPr lang="en-US" dirty="0" err="1" smtClean="0"/>
              <a:t>AgileEVM</a:t>
            </a:r>
            <a:r>
              <a:rPr lang="en-US" dirty="0" smtClean="0"/>
              <a:t> validates changes to release plans and provides business with the opportunity to make priority trade-off decisions early in the project lifecycle.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24513" y="6553200"/>
            <a:ext cx="3519487" cy="4762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PO Training - Financial Prioritization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642100"/>
            <a:ext cx="381000" cy="152400"/>
          </a:xfrm>
          <a:prstGeom prst="rect">
            <a:avLst/>
          </a:prstGeom>
        </p:spPr>
        <p:txBody>
          <a:bodyPr/>
          <a:lstStyle/>
          <a:p>
            <a:fld id="{C56E1C8C-B93D-4EDC-B666-FB3323ABA8FF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643438" y="6143644"/>
            <a:ext cx="384592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/>
              <a:t>Source: Tamara </a:t>
            </a:r>
            <a:r>
              <a:rPr lang="en-US" sz="1100" i="1" dirty="0" err="1" smtClean="0"/>
              <a:t>Sulaiman</a:t>
            </a:r>
            <a:r>
              <a:rPr lang="en-US" sz="1100" i="1" dirty="0" smtClean="0"/>
              <a:t> (</a:t>
            </a:r>
            <a:r>
              <a:rPr lang="en-US" sz="1100" i="1" dirty="0" err="1" smtClean="0"/>
              <a:t>InfoQ</a:t>
            </a:r>
            <a:r>
              <a:rPr lang="en-US" sz="1100" i="1" dirty="0" smtClean="0"/>
              <a:t>), Hubert Smits (rally SW)</a:t>
            </a:r>
            <a:endParaRPr lang="en-US" sz="1100" i="1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Did we achieve the Governance Goals?</a:t>
            </a:r>
            <a:endParaRPr lang="en-US" dirty="0">
              <a:solidFill>
                <a:srgbClr val="FFC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85786" y="1643050"/>
          <a:ext cx="7429552" cy="4286279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3125254"/>
                <a:gridCol w="4304298"/>
              </a:tblGrid>
              <a:tr h="367395">
                <a:tc>
                  <a:txBody>
                    <a:bodyPr/>
                    <a:lstStyle/>
                    <a:p>
                      <a:r>
                        <a:rPr lang="en-US" dirty="0" smtClean="0"/>
                        <a:t>Goals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</a:tr>
              <a:tr h="5204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IT / Business alignment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ym typeface="Wingdings 2"/>
                        </a:rPr>
                        <a:t></a:t>
                      </a:r>
                      <a:endParaRPr lang="en-US" sz="2400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5204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Business Value Creation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ym typeface="Wingdings 2"/>
                        </a:rPr>
                        <a:t></a:t>
                      </a:r>
                      <a:endParaRPr lang="en-US" sz="2400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592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Portfolio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ym typeface="Wingdings 2"/>
                        </a:rPr>
                        <a:t></a:t>
                      </a:r>
                      <a:endParaRPr lang="en-US" sz="2400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5204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Resources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ym typeface="Wingdings 2"/>
                        </a:rPr>
                        <a:t></a:t>
                      </a:r>
                      <a:endParaRPr lang="en-US" sz="2400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5204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Performance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ym typeface="Wingdings 2"/>
                        </a:rPr>
                        <a:t></a:t>
                      </a:r>
                      <a:endParaRPr lang="en-US" sz="2400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592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Risk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ym typeface="Wingdings 2"/>
                        </a:rPr>
                        <a:t></a:t>
                      </a:r>
                      <a:endParaRPr lang="en-US" sz="2400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592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Standards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ym typeface="Wingdings 2"/>
                        </a:rPr>
                        <a:t></a:t>
                      </a:r>
                      <a:endParaRPr lang="en-US" sz="2400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592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Maturity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ym typeface="Wingdings 2"/>
                        </a:rPr>
                        <a:t></a:t>
                      </a:r>
                      <a:endParaRPr lang="en-US" sz="2400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What’s next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Company alignment:</a:t>
            </a:r>
          </a:p>
          <a:p>
            <a:pPr lvl="1"/>
            <a:r>
              <a:rPr lang="en-US" dirty="0" smtClean="0"/>
              <a:t>Business change the BSC approach an wish to start Beyond Budgeting </a:t>
            </a:r>
          </a:p>
          <a:p>
            <a:pPr lvl="1"/>
            <a:r>
              <a:rPr lang="en-US" dirty="0" smtClean="0"/>
              <a:t>Customer: Sales &amp; Marketing and Customer Support are thinking to regroup their activity under a unique Customer Department to manage a better input for the Product Owner’s</a:t>
            </a:r>
          </a:p>
          <a:p>
            <a:pPr lvl="1"/>
            <a:r>
              <a:rPr lang="en-US" dirty="0" smtClean="0"/>
              <a:t>IT is </a:t>
            </a:r>
            <a:r>
              <a:rPr lang="en-US" dirty="0" err="1" smtClean="0"/>
              <a:t>hyperproductive</a:t>
            </a:r>
            <a:r>
              <a:rPr lang="en-US" dirty="0" smtClean="0"/>
              <a:t>. The Teams identify new product opportunities and they spend now 10% of their time in New Product Research</a:t>
            </a:r>
            <a:endParaRPr lang="en-US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This is an example how we…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9600" dirty="0" smtClean="0"/>
              <a:t>Questions?</a:t>
            </a:r>
            <a:endParaRPr lang="en-US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</a:t>
            </a:r>
            <a:r>
              <a:rPr lang="en-US" dirty="0" smtClean="0">
                <a:solidFill>
                  <a:srgbClr val="FFC000"/>
                </a:solidFill>
              </a:rPr>
              <a:t>6 months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great, we have something to show</a:t>
            </a:r>
          </a:p>
        </p:txBody>
      </p:sp>
      <p:pic>
        <p:nvPicPr>
          <p:cNvPr id="190468" name="Picture 4" descr="It's Showtime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857356" y="2500306"/>
            <a:ext cx="4857750" cy="321945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9600" dirty="0" smtClean="0"/>
              <a:t>Thanks</a:t>
            </a:r>
            <a:endParaRPr lang="en-US" sz="96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</a:t>
            </a:r>
            <a:r>
              <a:rPr lang="en-US" dirty="0" smtClean="0">
                <a:solidFill>
                  <a:srgbClr val="FFC000"/>
                </a:solidFill>
              </a:rPr>
              <a:t>7 months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43362" cy="4525963"/>
          </a:xfrm>
        </p:spPr>
        <p:txBody>
          <a:bodyPr/>
          <a:lstStyle/>
          <a:p>
            <a:r>
              <a:rPr lang="en-US" dirty="0"/>
              <a:t>cool our main customer trust us and want this new stuff</a:t>
            </a:r>
          </a:p>
        </p:txBody>
      </p:sp>
      <p:pic>
        <p:nvPicPr>
          <p:cNvPr id="189442" name="Picture 2" descr="http://bigcatgroup.files.wordpress.com/2009/08/happy_customer_with_laptop_repaired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588329" y="0"/>
            <a:ext cx="4555671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a </a:t>
            </a:r>
            <a:r>
              <a:rPr lang="en-US" dirty="0" smtClean="0">
                <a:solidFill>
                  <a:srgbClr val="FFC000"/>
                </a:solidFill>
              </a:rPr>
              <a:t>Year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757610" cy="4525963"/>
          </a:xfrm>
        </p:spPr>
        <p:txBody>
          <a:bodyPr/>
          <a:lstStyle/>
          <a:p>
            <a:pPr lvl="0"/>
            <a:r>
              <a:rPr lang="en-US" dirty="0"/>
              <a:t>We must </a:t>
            </a:r>
            <a:r>
              <a:rPr lang="en-US" dirty="0" smtClean="0"/>
              <a:t>go live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Our backlog is too big we must scaling up the Team… how</a:t>
            </a:r>
            <a:r>
              <a:rPr lang="en-US" dirty="0" smtClean="0"/>
              <a:t>? Outsourcing?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188417" name="Picture 1" descr="E:\Pictures\steps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48120" y="2857496"/>
            <a:ext cx="4895880" cy="367191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3800" dirty="0" smtClean="0">
                <a:solidFill>
                  <a:srgbClr val="FFC000"/>
                </a:solidFill>
              </a:rPr>
              <a:t>Step 1</a:t>
            </a:r>
            <a:endParaRPr lang="en-US" sz="13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b-LU" dirty="0" smtClean="0">
                <a:solidFill>
                  <a:srgbClr val="FFC000"/>
                </a:solidFill>
              </a:rPr>
              <a:t>CONTEXT</a:t>
            </a:r>
            <a:endParaRPr lang="lb-LU" dirty="0">
              <a:solidFill>
                <a:srgbClr val="FFC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can we deliver faster?</a:t>
            </a:r>
          </a:p>
          <a:p>
            <a:endParaRPr lang="en-US" dirty="0" smtClean="0"/>
          </a:p>
          <a:p>
            <a:r>
              <a:rPr lang="en-US" dirty="0" smtClean="0"/>
              <a:t>We are going to ask these questions:</a:t>
            </a:r>
          </a:p>
          <a:p>
            <a:pPr lvl="1"/>
            <a:r>
              <a:rPr lang="en-US" dirty="0" smtClean="0"/>
              <a:t>Growing the team size?</a:t>
            </a:r>
          </a:p>
          <a:p>
            <a:pPr lvl="1"/>
            <a:r>
              <a:rPr lang="en-US" dirty="0" smtClean="0"/>
              <a:t>How can we get a second Scrum team?</a:t>
            </a:r>
          </a:p>
          <a:p>
            <a:pPr lvl="1"/>
            <a:r>
              <a:rPr lang="en-US" dirty="0" smtClean="0"/>
              <a:t>Splitting the backlog? Or keeping one?</a:t>
            </a:r>
          </a:p>
          <a:p>
            <a:pPr lvl="1"/>
            <a:r>
              <a:rPr lang="en-US" dirty="0" smtClean="0"/>
              <a:t>Adding external remote resources?</a:t>
            </a:r>
          </a:p>
          <a:p>
            <a:endParaRPr lang="lb-LU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OBJECTIVES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514350">
              <a:buFont typeface="+mj-lt"/>
              <a:buAutoNum type="arabicPeriod"/>
            </a:pP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lb-LU" sz="3200" b="1" dirty="0" smtClean="0">
                <a:solidFill>
                  <a:srgbClr val="FFC000"/>
                </a:solidFill>
              </a:rPr>
              <a:t>First goal </a:t>
            </a:r>
            <a:r>
              <a:rPr lang="lb-LU" dirty="0" smtClean="0"/>
              <a:t>: deliver a first version of EagleEye </a:t>
            </a:r>
            <a:r>
              <a:rPr lang="lb-LU" sz="1800" i="1" dirty="0" smtClean="0"/>
              <a:t>(the Legal Software)</a:t>
            </a:r>
            <a:endParaRPr lang="lb-LU" i="1" dirty="0" smtClean="0"/>
          </a:p>
          <a:p>
            <a:pPr marL="914400" lvl="1" indent="-514350">
              <a:buFont typeface="+mj-lt"/>
              <a:buAutoNum type="arabicPeriod"/>
            </a:pPr>
            <a:endParaRPr lang="lb-LU" dirty="0" smtClean="0"/>
          </a:p>
          <a:p>
            <a:pPr marL="914400" lvl="1" indent="-514350">
              <a:buFont typeface="+mj-lt"/>
              <a:buAutoNum type="arabicPeriod"/>
            </a:pPr>
            <a:endParaRPr lang="lb-LU" dirty="0" smtClean="0"/>
          </a:p>
          <a:p>
            <a:pPr marL="914400" lvl="1" indent="-514350">
              <a:buFont typeface="+mj-lt"/>
              <a:buAutoNum type="arabicPeriod"/>
            </a:pPr>
            <a:r>
              <a:rPr lang="lb-LU" sz="3200" b="1" dirty="0" smtClean="0">
                <a:solidFill>
                  <a:srgbClr val="FFC000"/>
                </a:solidFill>
              </a:rPr>
              <a:t>Second goal </a:t>
            </a:r>
            <a:r>
              <a:rPr lang="lb-LU" dirty="0" smtClean="0"/>
              <a:t>: increase overall velocity to deliver more, faster &amp; with a high quality level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">
  <a:themeElements>
    <a:clrScheme name="">
      <a:dk1>
        <a:srgbClr val="000000"/>
      </a:dk1>
      <a:lt1>
        <a:srgbClr val="FFFFFF"/>
      </a:lt1>
      <a:dk2>
        <a:srgbClr val="0000FF"/>
      </a:dk2>
      <a:lt2>
        <a:srgbClr val="969696"/>
      </a:lt2>
      <a:accent1>
        <a:srgbClr val="FFFFFF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FFFF"/>
      </a:accent5>
      <a:accent6>
        <a:srgbClr val="0000E7"/>
      </a:accent6>
      <a:hlink>
        <a:srgbClr val="33CC33"/>
      </a:hlink>
      <a:folHlink>
        <a:srgbClr val="993366"/>
      </a:folHlink>
    </a:clrScheme>
    <a:fontScheme name="1_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1_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33CC"/>
        </a:accent1>
        <a:accent2>
          <a:srgbClr val="00A800"/>
        </a:accent2>
        <a:accent3>
          <a:srgbClr val="FFFFFF"/>
        </a:accent3>
        <a:accent4>
          <a:srgbClr val="000000"/>
        </a:accent4>
        <a:accent5>
          <a:srgbClr val="AAADE2"/>
        </a:accent5>
        <a:accent6>
          <a:srgbClr val="009800"/>
        </a:accent6>
        <a:hlink>
          <a:srgbClr val="0099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14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0033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2DB9"/>
        </a:accent6>
        <a:hlink>
          <a:srgbClr val="0099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15">
        <a:dk1>
          <a:srgbClr val="000000"/>
        </a:dk1>
        <a:lt1>
          <a:srgbClr val="FFFFFF"/>
        </a:lt1>
        <a:dk2>
          <a:srgbClr val="0033CC"/>
        </a:dk2>
        <a:lt2>
          <a:srgbClr val="969696"/>
        </a:lt2>
        <a:accent1>
          <a:srgbClr val="FFFFFF"/>
        </a:accent1>
        <a:accent2>
          <a:srgbClr val="0033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2DB9"/>
        </a:accent6>
        <a:hlink>
          <a:srgbClr val="33CC33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16">
        <a:dk1>
          <a:srgbClr val="000000"/>
        </a:dk1>
        <a:lt1>
          <a:srgbClr val="FFFFFF"/>
        </a:lt1>
        <a:dk2>
          <a:srgbClr val="0000FF"/>
        </a:dk2>
        <a:lt2>
          <a:srgbClr val="969696"/>
        </a:lt2>
        <a:accent1>
          <a:srgbClr val="FFFF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E7"/>
        </a:accent6>
        <a:hlink>
          <a:srgbClr val="33CC33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OWERPOINT_tpl_20020409_v4">
  <a:themeElements>
    <a:clrScheme name="">
      <a:dk1>
        <a:srgbClr val="4ED8F4"/>
      </a:dk1>
      <a:lt1>
        <a:srgbClr val="FFFFFF"/>
      </a:lt1>
      <a:dk2>
        <a:srgbClr val="0056BE"/>
      </a:dk2>
      <a:lt2>
        <a:srgbClr val="FFFFFF"/>
      </a:lt2>
      <a:accent1>
        <a:srgbClr val="FF6600"/>
      </a:accent1>
      <a:accent2>
        <a:srgbClr val="003399"/>
      </a:accent2>
      <a:accent3>
        <a:srgbClr val="AAB4DB"/>
      </a:accent3>
      <a:accent4>
        <a:srgbClr val="DADADA"/>
      </a:accent4>
      <a:accent5>
        <a:srgbClr val="FFB8AA"/>
      </a:accent5>
      <a:accent6>
        <a:srgbClr val="002D8A"/>
      </a:accent6>
      <a:hlink>
        <a:srgbClr val="011A69"/>
      </a:hlink>
      <a:folHlink>
        <a:srgbClr val="0CC5F0"/>
      </a:folHlink>
    </a:clrScheme>
    <a:fontScheme name="POWERPOINT_tpl_20020409_v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12700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12700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_tpl_20020409_v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pl_20020409_v4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_tpl_20020409_v4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pl_20020409_v4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pl_20020409_v4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pl_20020409_v4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pl_20020409_v4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pl_20020409_v4 8">
        <a:dk1>
          <a:srgbClr val="A2C1FE"/>
        </a:dk1>
        <a:lt1>
          <a:srgbClr val="FFFFFF"/>
        </a:lt1>
        <a:dk2>
          <a:srgbClr val="0028A3"/>
        </a:dk2>
        <a:lt2>
          <a:srgbClr val="FFB730"/>
        </a:lt2>
        <a:accent1>
          <a:srgbClr val="3399FF"/>
        </a:accent1>
        <a:accent2>
          <a:srgbClr val="063DE8"/>
        </a:accent2>
        <a:accent3>
          <a:srgbClr val="AAACCE"/>
        </a:accent3>
        <a:accent4>
          <a:srgbClr val="DADADA"/>
        </a:accent4>
        <a:accent5>
          <a:srgbClr val="ADCAFF"/>
        </a:accent5>
        <a:accent6>
          <a:srgbClr val="0536D2"/>
        </a:accent6>
        <a:hlink>
          <a:srgbClr val="FC0128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_tpl_20020409_v4 9">
        <a:dk1>
          <a:srgbClr val="A2C1FE"/>
        </a:dk1>
        <a:lt1>
          <a:srgbClr val="FFFFFF"/>
        </a:lt1>
        <a:dk2>
          <a:srgbClr val="0028A3"/>
        </a:dk2>
        <a:lt2>
          <a:srgbClr val="FFB730"/>
        </a:lt2>
        <a:accent1>
          <a:srgbClr val="3399FF"/>
        </a:accent1>
        <a:accent2>
          <a:srgbClr val="063DE8"/>
        </a:accent2>
        <a:accent3>
          <a:srgbClr val="AAACCE"/>
        </a:accent3>
        <a:accent4>
          <a:srgbClr val="DADADA"/>
        </a:accent4>
        <a:accent5>
          <a:srgbClr val="ADCAFF"/>
        </a:accent5>
        <a:accent6>
          <a:srgbClr val="0536D2"/>
        </a:accent6>
        <a:hlink>
          <a:srgbClr val="FC0128"/>
        </a:hlink>
        <a:folHlink>
          <a:srgbClr val="66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_tpl_20020409_v4 10">
        <a:dk1>
          <a:srgbClr val="4ED8F4"/>
        </a:dk1>
        <a:lt1>
          <a:srgbClr val="FFFFFF"/>
        </a:lt1>
        <a:dk2>
          <a:srgbClr val="0059C2"/>
        </a:dk2>
        <a:lt2>
          <a:srgbClr val="FFFFFF"/>
        </a:lt2>
        <a:accent1>
          <a:srgbClr val="FA9223"/>
        </a:accent1>
        <a:accent2>
          <a:srgbClr val="A2C1FE"/>
        </a:accent2>
        <a:accent3>
          <a:srgbClr val="AAB5DD"/>
        </a:accent3>
        <a:accent4>
          <a:srgbClr val="DADADA"/>
        </a:accent4>
        <a:accent5>
          <a:srgbClr val="FCC7AC"/>
        </a:accent5>
        <a:accent6>
          <a:srgbClr val="92AFE6"/>
        </a:accent6>
        <a:hlink>
          <a:srgbClr val="C8F3FC"/>
        </a:hlink>
        <a:folHlink>
          <a:srgbClr val="66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_tpl_20020409_v4 11">
        <a:dk1>
          <a:srgbClr val="4ED8F4"/>
        </a:dk1>
        <a:lt1>
          <a:srgbClr val="FFFFFF"/>
        </a:lt1>
        <a:dk2>
          <a:srgbClr val="0059C2"/>
        </a:dk2>
        <a:lt2>
          <a:srgbClr val="FFFFFF"/>
        </a:lt2>
        <a:accent1>
          <a:srgbClr val="FF6600"/>
        </a:accent1>
        <a:accent2>
          <a:srgbClr val="A2C1FE"/>
        </a:accent2>
        <a:accent3>
          <a:srgbClr val="AAB5DD"/>
        </a:accent3>
        <a:accent4>
          <a:srgbClr val="DADADA"/>
        </a:accent4>
        <a:accent5>
          <a:srgbClr val="FFB8AA"/>
        </a:accent5>
        <a:accent6>
          <a:srgbClr val="92AFE6"/>
        </a:accent6>
        <a:hlink>
          <a:srgbClr val="C8F3F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_tpl_20020409_v4 12">
        <a:dk1>
          <a:srgbClr val="4ED8F4"/>
        </a:dk1>
        <a:lt1>
          <a:srgbClr val="FFFFFF"/>
        </a:lt1>
        <a:dk2>
          <a:srgbClr val="0059C2"/>
        </a:dk2>
        <a:lt2>
          <a:srgbClr val="FFFFFF"/>
        </a:lt2>
        <a:accent1>
          <a:srgbClr val="FF6600"/>
        </a:accent1>
        <a:accent2>
          <a:srgbClr val="A2C1FE"/>
        </a:accent2>
        <a:accent3>
          <a:srgbClr val="AAB5DD"/>
        </a:accent3>
        <a:accent4>
          <a:srgbClr val="DADADA"/>
        </a:accent4>
        <a:accent5>
          <a:srgbClr val="FFB8AA"/>
        </a:accent5>
        <a:accent6>
          <a:srgbClr val="92AFE6"/>
        </a:accent6>
        <a:hlink>
          <a:srgbClr val="C8F3FC"/>
        </a:hlink>
        <a:folHlink>
          <a:srgbClr val="4ED8F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_tpl_20020409_v4 13">
        <a:dk1>
          <a:srgbClr val="4ED8F4"/>
        </a:dk1>
        <a:lt1>
          <a:srgbClr val="FFFFFF"/>
        </a:lt1>
        <a:dk2>
          <a:srgbClr val="0059C2"/>
        </a:dk2>
        <a:lt2>
          <a:srgbClr val="FFFFFF"/>
        </a:lt2>
        <a:accent1>
          <a:srgbClr val="FF6600"/>
        </a:accent1>
        <a:accent2>
          <a:srgbClr val="A2C1FE"/>
        </a:accent2>
        <a:accent3>
          <a:srgbClr val="AAB5DD"/>
        </a:accent3>
        <a:accent4>
          <a:srgbClr val="DADADA"/>
        </a:accent4>
        <a:accent5>
          <a:srgbClr val="FFB8AA"/>
        </a:accent5>
        <a:accent6>
          <a:srgbClr val="92AFE6"/>
        </a:accent6>
        <a:hlink>
          <a:srgbClr val="C8F3FC"/>
        </a:hlink>
        <a:folHlink>
          <a:srgbClr val="0FCAE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_tpl_20020409_v4 14">
        <a:dk1>
          <a:srgbClr val="4ED8F4"/>
        </a:dk1>
        <a:lt1>
          <a:srgbClr val="FFFFFF"/>
        </a:lt1>
        <a:dk2>
          <a:srgbClr val="0059C2"/>
        </a:dk2>
        <a:lt2>
          <a:srgbClr val="FFFFFF"/>
        </a:lt2>
        <a:accent1>
          <a:srgbClr val="FF6600"/>
        </a:accent1>
        <a:accent2>
          <a:srgbClr val="0048A0"/>
        </a:accent2>
        <a:accent3>
          <a:srgbClr val="AAB5DD"/>
        </a:accent3>
        <a:accent4>
          <a:srgbClr val="DADADA"/>
        </a:accent4>
        <a:accent5>
          <a:srgbClr val="FFB8AA"/>
        </a:accent5>
        <a:accent6>
          <a:srgbClr val="004091"/>
        </a:accent6>
        <a:hlink>
          <a:srgbClr val="C8F3FC"/>
        </a:hlink>
        <a:folHlink>
          <a:srgbClr val="0FCAE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_tpl_20020409_v4 15">
        <a:dk1>
          <a:srgbClr val="4ED8F4"/>
        </a:dk1>
        <a:lt1>
          <a:srgbClr val="FFFFFF"/>
        </a:lt1>
        <a:dk2>
          <a:srgbClr val="0059C2"/>
        </a:dk2>
        <a:lt2>
          <a:srgbClr val="FFFFFF"/>
        </a:lt2>
        <a:accent1>
          <a:srgbClr val="FF6600"/>
        </a:accent1>
        <a:accent2>
          <a:srgbClr val="0048A0"/>
        </a:accent2>
        <a:accent3>
          <a:srgbClr val="AAB5DD"/>
        </a:accent3>
        <a:accent4>
          <a:srgbClr val="DADADA"/>
        </a:accent4>
        <a:accent5>
          <a:srgbClr val="FFB8AA"/>
        </a:accent5>
        <a:accent6>
          <a:srgbClr val="004091"/>
        </a:accent6>
        <a:hlink>
          <a:srgbClr val="C8F3FC"/>
        </a:hlink>
        <a:folHlink>
          <a:srgbClr val="04C0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_tpl_20020409_v4 16">
        <a:dk1>
          <a:srgbClr val="4ED8F4"/>
        </a:dk1>
        <a:lt1>
          <a:srgbClr val="FFFFFF"/>
        </a:lt1>
        <a:dk2>
          <a:srgbClr val="0059C2"/>
        </a:dk2>
        <a:lt2>
          <a:srgbClr val="FFFFFF"/>
        </a:lt2>
        <a:accent1>
          <a:srgbClr val="FF6600"/>
        </a:accent1>
        <a:accent2>
          <a:srgbClr val="0048A0"/>
        </a:accent2>
        <a:accent3>
          <a:srgbClr val="AAB5DD"/>
        </a:accent3>
        <a:accent4>
          <a:srgbClr val="DADADA"/>
        </a:accent4>
        <a:accent5>
          <a:srgbClr val="FFB8AA"/>
        </a:accent5>
        <a:accent6>
          <a:srgbClr val="004091"/>
        </a:accent6>
        <a:hlink>
          <a:srgbClr val="C8F3FC"/>
        </a:hlink>
        <a:folHlink>
          <a:srgbClr val="04AFE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Sempres">
  <a:themeElements>
    <a:clrScheme name="">
      <a:dk1>
        <a:srgbClr val="000066"/>
      </a:dk1>
      <a:lt1>
        <a:srgbClr val="CCCCFF"/>
      </a:lt1>
      <a:dk2>
        <a:srgbClr val="000066"/>
      </a:dk2>
      <a:lt2>
        <a:srgbClr val="E8E8FF"/>
      </a:lt2>
      <a:accent1>
        <a:srgbClr val="FFEB00"/>
      </a:accent1>
      <a:accent2>
        <a:srgbClr val="FE9B03"/>
      </a:accent2>
      <a:accent3>
        <a:srgbClr val="E2E2FF"/>
      </a:accent3>
      <a:accent4>
        <a:srgbClr val="000056"/>
      </a:accent4>
      <a:accent5>
        <a:srgbClr val="FFF3AA"/>
      </a:accent5>
      <a:accent6>
        <a:srgbClr val="E68C02"/>
      </a:accent6>
      <a:hlink>
        <a:srgbClr val="9FA9C7"/>
      </a:hlink>
      <a:folHlink>
        <a:srgbClr val="7A7D7E"/>
      </a:folHlink>
    </a:clrScheme>
    <a:fontScheme name="Sempres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12700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12700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empr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mpr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mpr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mpr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mpr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mpr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mpr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POWERPOINT_tpl_20020409_v4">
  <a:themeElements>
    <a:clrScheme name="">
      <a:dk1>
        <a:srgbClr val="4ED8F4"/>
      </a:dk1>
      <a:lt1>
        <a:srgbClr val="FFFFFF"/>
      </a:lt1>
      <a:dk2>
        <a:srgbClr val="0056BE"/>
      </a:dk2>
      <a:lt2>
        <a:srgbClr val="FFFFFF"/>
      </a:lt2>
      <a:accent1>
        <a:srgbClr val="FF6600"/>
      </a:accent1>
      <a:accent2>
        <a:srgbClr val="003399"/>
      </a:accent2>
      <a:accent3>
        <a:srgbClr val="AAB4DB"/>
      </a:accent3>
      <a:accent4>
        <a:srgbClr val="DADADA"/>
      </a:accent4>
      <a:accent5>
        <a:srgbClr val="FFB8AA"/>
      </a:accent5>
      <a:accent6>
        <a:srgbClr val="002D8A"/>
      </a:accent6>
      <a:hlink>
        <a:srgbClr val="011A69"/>
      </a:hlink>
      <a:folHlink>
        <a:srgbClr val="0CC5F0"/>
      </a:folHlink>
    </a:clrScheme>
    <a:fontScheme name="1_POWERPOINT_tpl_20020409_v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12700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12700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POWERPOINT_tpl_20020409_v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OWERPOINT_tpl_20020409_v4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OWERPOINT_tpl_20020409_v4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OWERPOINT_tpl_20020409_v4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OWERPOINT_tpl_20020409_v4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OWERPOINT_tpl_20020409_v4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OWERPOINT_tpl_20020409_v4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OWERPOINT_tpl_20020409_v4 8">
        <a:dk1>
          <a:srgbClr val="A2C1FE"/>
        </a:dk1>
        <a:lt1>
          <a:srgbClr val="FFFFFF"/>
        </a:lt1>
        <a:dk2>
          <a:srgbClr val="0028A3"/>
        </a:dk2>
        <a:lt2>
          <a:srgbClr val="FFB730"/>
        </a:lt2>
        <a:accent1>
          <a:srgbClr val="3399FF"/>
        </a:accent1>
        <a:accent2>
          <a:srgbClr val="063DE8"/>
        </a:accent2>
        <a:accent3>
          <a:srgbClr val="AAACCE"/>
        </a:accent3>
        <a:accent4>
          <a:srgbClr val="DADADA"/>
        </a:accent4>
        <a:accent5>
          <a:srgbClr val="ADCAFF"/>
        </a:accent5>
        <a:accent6>
          <a:srgbClr val="0536D2"/>
        </a:accent6>
        <a:hlink>
          <a:srgbClr val="FC0128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OWERPOINT_tpl_20020409_v4 9">
        <a:dk1>
          <a:srgbClr val="A2C1FE"/>
        </a:dk1>
        <a:lt1>
          <a:srgbClr val="FFFFFF"/>
        </a:lt1>
        <a:dk2>
          <a:srgbClr val="0028A3"/>
        </a:dk2>
        <a:lt2>
          <a:srgbClr val="FFB730"/>
        </a:lt2>
        <a:accent1>
          <a:srgbClr val="3399FF"/>
        </a:accent1>
        <a:accent2>
          <a:srgbClr val="063DE8"/>
        </a:accent2>
        <a:accent3>
          <a:srgbClr val="AAACCE"/>
        </a:accent3>
        <a:accent4>
          <a:srgbClr val="DADADA"/>
        </a:accent4>
        <a:accent5>
          <a:srgbClr val="ADCAFF"/>
        </a:accent5>
        <a:accent6>
          <a:srgbClr val="0536D2"/>
        </a:accent6>
        <a:hlink>
          <a:srgbClr val="FC0128"/>
        </a:hlink>
        <a:folHlink>
          <a:srgbClr val="66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OWERPOINT_tpl_20020409_v4 10">
        <a:dk1>
          <a:srgbClr val="4ED8F4"/>
        </a:dk1>
        <a:lt1>
          <a:srgbClr val="FFFFFF"/>
        </a:lt1>
        <a:dk2>
          <a:srgbClr val="0059C2"/>
        </a:dk2>
        <a:lt2>
          <a:srgbClr val="FFFFFF"/>
        </a:lt2>
        <a:accent1>
          <a:srgbClr val="FA9223"/>
        </a:accent1>
        <a:accent2>
          <a:srgbClr val="A2C1FE"/>
        </a:accent2>
        <a:accent3>
          <a:srgbClr val="AAB5DD"/>
        </a:accent3>
        <a:accent4>
          <a:srgbClr val="DADADA"/>
        </a:accent4>
        <a:accent5>
          <a:srgbClr val="FCC7AC"/>
        </a:accent5>
        <a:accent6>
          <a:srgbClr val="92AFE6"/>
        </a:accent6>
        <a:hlink>
          <a:srgbClr val="C8F3FC"/>
        </a:hlink>
        <a:folHlink>
          <a:srgbClr val="66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OWERPOINT_tpl_20020409_v4 11">
        <a:dk1>
          <a:srgbClr val="4ED8F4"/>
        </a:dk1>
        <a:lt1>
          <a:srgbClr val="FFFFFF"/>
        </a:lt1>
        <a:dk2>
          <a:srgbClr val="0059C2"/>
        </a:dk2>
        <a:lt2>
          <a:srgbClr val="FFFFFF"/>
        </a:lt2>
        <a:accent1>
          <a:srgbClr val="FF6600"/>
        </a:accent1>
        <a:accent2>
          <a:srgbClr val="A2C1FE"/>
        </a:accent2>
        <a:accent3>
          <a:srgbClr val="AAB5DD"/>
        </a:accent3>
        <a:accent4>
          <a:srgbClr val="DADADA"/>
        </a:accent4>
        <a:accent5>
          <a:srgbClr val="FFB8AA"/>
        </a:accent5>
        <a:accent6>
          <a:srgbClr val="92AFE6"/>
        </a:accent6>
        <a:hlink>
          <a:srgbClr val="C8F3F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OWERPOINT_tpl_20020409_v4 12">
        <a:dk1>
          <a:srgbClr val="4ED8F4"/>
        </a:dk1>
        <a:lt1>
          <a:srgbClr val="FFFFFF"/>
        </a:lt1>
        <a:dk2>
          <a:srgbClr val="0059C2"/>
        </a:dk2>
        <a:lt2>
          <a:srgbClr val="FFFFFF"/>
        </a:lt2>
        <a:accent1>
          <a:srgbClr val="FF6600"/>
        </a:accent1>
        <a:accent2>
          <a:srgbClr val="A2C1FE"/>
        </a:accent2>
        <a:accent3>
          <a:srgbClr val="AAB5DD"/>
        </a:accent3>
        <a:accent4>
          <a:srgbClr val="DADADA"/>
        </a:accent4>
        <a:accent5>
          <a:srgbClr val="FFB8AA"/>
        </a:accent5>
        <a:accent6>
          <a:srgbClr val="92AFE6"/>
        </a:accent6>
        <a:hlink>
          <a:srgbClr val="C8F3FC"/>
        </a:hlink>
        <a:folHlink>
          <a:srgbClr val="4ED8F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OWERPOINT_tpl_20020409_v4 13">
        <a:dk1>
          <a:srgbClr val="4ED8F4"/>
        </a:dk1>
        <a:lt1>
          <a:srgbClr val="FFFFFF"/>
        </a:lt1>
        <a:dk2>
          <a:srgbClr val="0059C2"/>
        </a:dk2>
        <a:lt2>
          <a:srgbClr val="FFFFFF"/>
        </a:lt2>
        <a:accent1>
          <a:srgbClr val="FF6600"/>
        </a:accent1>
        <a:accent2>
          <a:srgbClr val="A2C1FE"/>
        </a:accent2>
        <a:accent3>
          <a:srgbClr val="AAB5DD"/>
        </a:accent3>
        <a:accent4>
          <a:srgbClr val="DADADA"/>
        </a:accent4>
        <a:accent5>
          <a:srgbClr val="FFB8AA"/>
        </a:accent5>
        <a:accent6>
          <a:srgbClr val="92AFE6"/>
        </a:accent6>
        <a:hlink>
          <a:srgbClr val="C8F3FC"/>
        </a:hlink>
        <a:folHlink>
          <a:srgbClr val="0FCAE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OWERPOINT_tpl_20020409_v4 14">
        <a:dk1>
          <a:srgbClr val="4ED8F4"/>
        </a:dk1>
        <a:lt1>
          <a:srgbClr val="FFFFFF"/>
        </a:lt1>
        <a:dk2>
          <a:srgbClr val="0059C2"/>
        </a:dk2>
        <a:lt2>
          <a:srgbClr val="FFFFFF"/>
        </a:lt2>
        <a:accent1>
          <a:srgbClr val="FF6600"/>
        </a:accent1>
        <a:accent2>
          <a:srgbClr val="0048A0"/>
        </a:accent2>
        <a:accent3>
          <a:srgbClr val="AAB5DD"/>
        </a:accent3>
        <a:accent4>
          <a:srgbClr val="DADADA"/>
        </a:accent4>
        <a:accent5>
          <a:srgbClr val="FFB8AA"/>
        </a:accent5>
        <a:accent6>
          <a:srgbClr val="004091"/>
        </a:accent6>
        <a:hlink>
          <a:srgbClr val="C8F3FC"/>
        </a:hlink>
        <a:folHlink>
          <a:srgbClr val="0FCAE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OWERPOINT_tpl_20020409_v4 15">
        <a:dk1>
          <a:srgbClr val="4ED8F4"/>
        </a:dk1>
        <a:lt1>
          <a:srgbClr val="FFFFFF"/>
        </a:lt1>
        <a:dk2>
          <a:srgbClr val="0059C2"/>
        </a:dk2>
        <a:lt2>
          <a:srgbClr val="FFFFFF"/>
        </a:lt2>
        <a:accent1>
          <a:srgbClr val="FF6600"/>
        </a:accent1>
        <a:accent2>
          <a:srgbClr val="0048A0"/>
        </a:accent2>
        <a:accent3>
          <a:srgbClr val="AAB5DD"/>
        </a:accent3>
        <a:accent4>
          <a:srgbClr val="DADADA"/>
        </a:accent4>
        <a:accent5>
          <a:srgbClr val="FFB8AA"/>
        </a:accent5>
        <a:accent6>
          <a:srgbClr val="004091"/>
        </a:accent6>
        <a:hlink>
          <a:srgbClr val="C8F3FC"/>
        </a:hlink>
        <a:folHlink>
          <a:srgbClr val="04C0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OWERPOINT_tpl_20020409_v4 16">
        <a:dk1>
          <a:srgbClr val="4ED8F4"/>
        </a:dk1>
        <a:lt1>
          <a:srgbClr val="FFFFFF"/>
        </a:lt1>
        <a:dk2>
          <a:srgbClr val="0059C2"/>
        </a:dk2>
        <a:lt2>
          <a:srgbClr val="FFFFFF"/>
        </a:lt2>
        <a:accent1>
          <a:srgbClr val="FF6600"/>
        </a:accent1>
        <a:accent2>
          <a:srgbClr val="0048A0"/>
        </a:accent2>
        <a:accent3>
          <a:srgbClr val="AAB5DD"/>
        </a:accent3>
        <a:accent4>
          <a:srgbClr val="DADADA"/>
        </a:accent4>
        <a:accent5>
          <a:srgbClr val="FFB8AA"/>
        </a:accent5>
        <a:accent6>
          <a:srgbClr val="004091"/>
        </a:accent6>
        <a:hlink>
          <a:srgbClr val="C8F3FC"/>
        </a:hlink>
        <a:folHlink>
          <a:srgbClr val="04AFE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triad</Template>
  <TotalTime>2349</TotalTime>
  <Words>1867</Words>
  <Application>Microsoft Office PowerPoint</Application>
  <PresentationFormat>On-screen Show (4:3)</PresentationFormat>
  <Paragraphs>451</Paragraphs>
  <Slides>40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6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1_Blank</vt:lpstr>
      <vt:lpstr>Blank Presentation</vt:lpstr>
      <vt:lpstr>POWERPOINT_tpl_20020409_v4</vt:lpstr>
      <vt:lpstr>Sempres</vt:lpstr>
      <vt:lpstr>1_POWERPOINT_tpl_20020409_v4</vt:lpstr>
      <vt:lpstr>Technic</vt:lpstr>
      <vt:lpstr>Scrum Escalation to Governance </vt:lpstr>
      <vt:lpstr>story</vt:lpstr>
      <vt:lpstr>Step 1: the open door</vt:lpstr>
      <vt:lpstr>After 6 months</vt:lpstr>
      <vt:lpstr>After 7 months</vt:lpstr>
      <vt:lpstr>After a Year</vt:lpstr>
      <vt:lpstr>Slide 7</vt:lpstr>
      <vt:lpstr>CONTEXT</vt:lpstr>
      <vt:lpstr>OBJECTIVES</vt:lpstr>
      <vt:lpstr> RELEASE 1.0</vt:lpstr>
      <vt:lpstr> </vt:lpstr>
      <vt:lpstr>SOLUTIONS TO INCREASE VELOCITY</vt:lpstr>
      <vt:lpstr>SOLUTIONS TO INCREASE VELOCITY</vt:lpstr>
      <vt:lpstr>DEFINITION OF A SCRUM TEAM</vt:lpstr>
      <vt:lpstr>NEW ORGANIZATION PROPOSAL</vt:lpstr>
      <vt:lpstr>NEW ORGANIZATION PROPOSAL</vt:lpstr>
      <vt:lpstr>SPLITTING THE TEAM</vt:lpstr>
      <vt:lpstr>SPLITTING THE TEAM</vt:lpstr>
      <vt:lpstr>SCRUM CEREMONIES</vt:lpstr>
      <vt:lpstr>HOW ?</vt:lpstr>
      <vt:lpstr>How it looks at Step 1</vt:lpstr>
      <vt:lpstr>How could it look at Step 2</vt:lpstr>
      <vt:lpstr>Metrics </vt:lpstr>
      <vt:lpstr>We want to keep it simple</vt:lpstr>
      <vt:lpstr>The Metrics within Scrum</vt:lpstr>
      <vt:lpstr>What we want?</vt:lpstr>
      <vt:lpstr>Using the AgileEVM approach</vt:lpstr>
      <vt:lpstr>We want to measure</vt:lpstr>
      <vt:lpstr>Calculation (example)</vt:lpstr>
      <vt:lpstr>Calculation</vt:lpstr>
      <vt:lpstr>Calculation</vt:lpstr>
      <vt:lpstr>Inputs </vt:lpstr>
      <vt:lpstr>New Metrics: CPI</vt:lpstr>
      <vt:lpstr>New Metrics: SPI</vt:lpstr>
      <vt:lpstr>AgileEVM: Summary</vt:lpstr>
      <vt:lpstr>Conclusion</vt:lpstr>
      <vt:lpstr>Did we achieve the Governance Goals?</vt:lpstr>
      <vt:lpstr>What’s next</vt:lpstr>
      <vt:lpstr>This is an example how we…</vt:lpstr>
      <vt:lpstr>Slide 40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Scrum Escalation to Governance </dc:title>
  <dc:creator>Pierre E. Neis</dc:creator>
  <cp:lastModifiedBy>Pierre E. Neis</cp:lastModifiedBy>
  <cp:revision>12</cp:revision>
  <dcterms:created xsi:type="dcterms:W3CDTF">2010-01-28T15:34:23Z</dcterms:created>
  <dcterms:modified xsi:type="dcterms:W3CDTF">2010-02-03T06:40:11Z</dcterms:modified>
</cp:coreProperties>
</file>