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Layouts/slideLayout35.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theme/theme6.xml" ContentType="application/vnd.openxmlformats-officedocument.them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21.xml" ContentType="application/vnd.openxmlformats-officedocument.presentationml.slideLayout+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theme/theme9.xml" ContentType="application/vnd.openxmlformats-officedocument.them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Masters/slideMaster5.xml" ContentType="application/vnd.openxmlformats-officedocument.presentationml.slideMaster+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s/slide10.xml" ContentType="application/vnd.openxmlformats-officedocument.presentationml.slide+xml"/>
  <Override PartName="/ppt/presProps.xml" ContentType="application/vnd.openxmlformats-officedocument.presentationml.presProps+xml"/>
  <Override PartName="/ppt/theme/theme5.xml" ContentType="application/vnd.openxmlformats-officedocument.theme+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36.xml" ContentType="application/vnd.openxmlformats-officedocument.presentationml.slideLayout+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theme/theme8.xml" ContentType="application/vnd.openxmlformats-officedocument.theme+xml"/>
  <Override PartName="/ppt/slideLayouts/slideLayout19.xml" ContentType="application/vnd.openxmlformats-officedocument.presentationml.slideLayout+xml"/>
  <Override PartName="/ppt/notesSlides/notesSlide24.xml" ContentType="application/vnd.openxmlformats-officedocument.presentationml.notesSlid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41.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Masters/slideMaster4.xml" ContentType="application/vnd.openxmlformats-officedocument.presentationml.slideMaster+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Masters/slideMaster6.xml" ContentType="application/vnd.openxmlformats-officedocument.presentationml.slideMaster+xml"/>
  <Override PartName="/ppt/slideLayouts/slideLayout33.xml" ContentType="application/vnd.openxmlformats-officedocument.presentationml.slideLayout+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slideMasters/slideMaster3.xml" ContentType="application/vnd.openxmlformats-officedocument.presentationml.slideMaster+xml"/>
  <Override PartName="/ppt/notesSlides/notesSlide25.xml" ContentType="application/vnd.openxmlformats-officedocument.presentationml.notesSlide+xml"/>
  <Override PartName="/ppt/slideLayouts/slideLayout38.xml" ContentType="application/vnd.openxmlformats-officedocument.presentationml.slideLayout+xml"/>
  <Override PartName="/ppt/slideMasters/slideMaster7.xml" ContentType="application/vnd.openxmlformats-officedocument.presentationml.slideMaster+xml"/>
  <Override PartName="/ppt/notesSlides/notesSlide21.xml" ContentType="application/vnd.openxmlformats-officedocument.presentationml.notesSlide+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Layouts/slideLayout46.xml" ContentType="application/vnd.openxmlformats-officedocument.presentationml.slideLayout+xml"/>
  <Override PartName="/ppt/notesSlides/notesSlide19.xml" ContentType="application/vnd.openxmlformats-officedocument.presentationml.notesSlide+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39.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Override PartName="/ppt/slideLayouts/slideLayout42.xml" ContentType="application/vnd.openxmlformats-officedocument.presentationml.slideLayout+xml"/>
  <Override PartName="/ppt/slideLayouts/slideLayout44.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theme/theme7.xml" ContentType="application/vnd.openxmlformats-officedocument.them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 id="2147483660" r:id="rId2"/>
    <p:sldMasterId id="2147483669" r:id="rId3"/>
    <p:sldMasterId id="2147483675" r:id="rId4"/>
    <p:sldMasterId id="2147483681" r:id="rId5"/>
    <p:sldMasterId id="2147483712" r:id="rId6"/>
    <p:sldMasterId id="2147483687" r:id="rId7"/>
  </p:sldMasterIdLst>
  <p:notesMasterIdLst>
    <p:notesMasterId r:id="rId40"/>
  </p:notesMasterIdLst>
  <p:handoutMasterIdLst>
    <p:handoutMasterId r:id="rId41"/>
  </p:handoutMasterIdLst>
  <p:sldIdLst>
    <p:sldId id="442" r:id="rId8"/>
    <p:sldId id="437" r:id="rId9"/>
    <p:sldId id="434" r:id="rId10"/>
    <p:sldId id="407" r:id="rId11"/>
    <p:sldId id="408" r:id="rId12"/>
    <p:sldId id="411" r:id="rId13"/>
    <p:sldId id="412" r:id="rId14"/>
    <p:sldId id="414" r:id="rId15"/>
    <p:sldId id="413" r:id="rId16"/>
    <p:sldId id="416" r:id="rId17"/>
    <p:sldId id="417" r:id="rId18"/>
    <p:sldId id="420" r:id="rId19"/>
    <p:sldId id="419" r:id="rId20"/>
    <p:sldId id="435" r:id="rId21"/>
    <p:sldId id="438" r:id="rId22"/>
    <p:sldId id="440" r:id="rId23"/>
    <p:sldId id="439" r:id="rId24"/>
    <p:sldId id="441" r:id="rId25"/>
    <p:sldId id="418" r:id="rId26"/>
    <p:sldId id="421" r:id="rId27"/>
    <p:sldId id="424" r:id="rId28"/>
    <p:sldId id="430" r:id="rId29"/>
    <p:sldId id="433" r:id="rId30"/>
    <p:sldId id="423" r:id="rId31"/>
    <p:sldId id="429" r:id="rId32"/>
    <p:sldId id="428" r:id="rId33"/>
    <p:sldId id="431" r:id="rId34"/>
    <p:sldId id="427" r:id="rId35"/>
    <p:sldId id="432" r:id="rId36"/>
    <p:sldId id="369" r:id="rId37"/>
    <p:sldId id="404" r:id="rId38"/>
    <p:sldId id="405" r:id="rId39"/>
  </p:sldIdLst>
  <p:sldSz cx="9906000" cy="6858000" type="A4"/>
  <p:notesSz cx="6794500" cy="99218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BFFAB"/>
    <a:srgbClr val="4F81BD"/>
    <a:srgbClr val="69FF69"/>
    <a:srgbClr val="00B400"/>
    <a:srgbClr val="6C3304"/>
    <a:srgbClr val="F67B16"/>
    <a:srgbClr val="007000"/>
    <a:srgbClr val="00E600"/>
    <a:srgbClr val="C1FFC1"/>
    <a:srgbClr val="FFFFFF"/>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4588" autoAdjust="0"/>
    <p:restoredTop sz="77396" autoAdjust="0"/>
  </p:normalViewPr>
  <p:slideViewPr>
    <p:cSldViewPr>
      <p:cViewPr varScale="1">
        <p:scale>
          <a:sx n="117" d="100"/>
          <a:sy n="117" d="100"/>
        </p:scale>
        <p:origin x="-1408" y="-56"/>
      </p:cViewPr>
      <p:guideLst>
        <p:guide orient="horz" pos="2160"/>
        <p:guide pos="3120"/>
      </p:guideLst>
    </p:cSldViewPr>
  </p:slideViewPr>
  <p:outlineViewPr>
    <p:cViewPr>
      <p:scale>
        <a:sx n="33" d="100"/>
        <a:sy n="33" d="100"/>
      </p:scale>
      <p:origin x="264" y="913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3282" y="-120"/>
      </p:cViewPr>
      <p:guideLst>
        <p:guide orient="horz" pos="3125"/>
        <p:guide pos="2140"/>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28.xml"/><Relationship Id="rId31" Type="http://schemas.openxmlformats.org/officeDocument/2006/relationships/slide" Target="slides/slide24.xml"/><Relationship Id="rId34" Type="http://schemas.openxmlformats.org/officeDocument/2006/relationships/slide" Target="slides/slide27.xml"/><Relationship Id="rId39" Type="http://schemas.openxmlformats.org/officeDocument/2006/relationships/slide" Target="slides/slide32.xml"/><Relationship Id="rId40" Type="http://schemas.openxmlformats.org/officeDocument/2006/relationships/notesMaster" Target="notesMasters/notesMaster1.xml"/><Relationship Id="rId7" Type="http://schemas.openxmlformats.org/officeDocument/2006/relationships/slideMaster" Target="slideMasters/slideMaster7.xml"/><Relationship Id="rId36" Type="http://schemas.openxmlformats.org/officeDocument/2006/relationships/slide" Target="slides/slide29.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17.xml"/><Relationship Id="rId25" Type="http://schemas.openxmlformats.org/officeDocument/2006/relationships/slide" Target="slides/slide18.xml"/><Relationship Id="rId8" Type="http://schemas.openxmlformats.org/officeDocument/2006/relationships/slide" Target="slides/slide1.xml"/><Relationship Id="rId13" Type="http://schemas.openxmlformats.org/officeDocument/2006/relationships/slide" Target="slides/slide6.xml"/><Relationship Id="rId10" Type="http://schemas.openxmlformats.org/officeDocument/2006/relationships/slide" Target="slides/slide3.xml"/><Relationship Id="rId32" Type="http://schemas.openxmlformats.org/officeDocument/2006/relationships/slide" Target="slides/slide25.xml"/><Relationship Id="rId37" Type="http://schemas.openxmlformats.org/officeDocument/2006/relationships/slide" Target="slides/slide30.xml"/><Relationship Id="rId12" Type="http://schemas.openxmlformats.org/officeDocument/2006/relationships/slide" Target="slides/slide5.xml"/><Relationship Id="rId17" Type="http://schemas.openxmlformats.org/officeDocument/2006/relationships/slide" Target="slides/slide10.xml"/><Relationship Id="rId9" Type="http://schemas.openxmlformats.org/officeDocument/2006/relationships/slide" Target="slides/slide2.xml"/><Relationship Id="rId18" Type="http://schemas.openxmlformats.org/officeDocument/2006/relationships/slide" Target="slides/slide11.xml"/><Relationship Id="rId3" Type="http://schemas.openxmlformats.org/officeDocument/2006/relationships/slideMaster" Target="slideMasters/slideMaster3.xml"/><Relationship Id="rId27" Type="http://schemas.openxmlformats.org/officeDocument/2006/relationships/slide" Target="slides/slide20.xml"/><Relationship Id="rId14" Type="http://schemas.openxmlformats.org/officeDocument/2006/relationships/slide" Target="slides/slide7.xml"/><Relationship Id="rId23" Type="http://schemas.openxmlformats.org/officeDocument/2006/relationships/slide" Target="slides/slide16.xml"/><Relationship Id="rId4" Type="http://schemas.openxmlformats.org/officeDocument/2006/relationships/slideMaster" Target="slideMasters/slideMaster4.xml"/><Relationship Id="rId28" Type="http://schemas.openxmlformats.org/officeDocument/2006/relationships/slide" Target="slides/slide21.xml"/><Relationship Id="rId45" Type="http://schemas.openxmlformats.org/officeDocument/2006/relationships/theme" Target="theme/theme1.xml"/><Relationship Id="rId26" Type="http://schemas.openxmlformats.org/officeDocument/2006/relationships/slide" Target="slides/slide19.xml"/><Relationship Id="rId30" Type="http://schemas.openxmlformats.org/officeDocument/2006/relationships/slide" Target="slides/slide23.xml"/><Relationship Id="rId11" Type="http://schemas.openxmlformats.org/officeDocument/2006/relationships/slide" Target="slides/slide4.xml"/><Relationship Id="rId42" Type="http://schemas.openxmlformats.org/officeDocument/2006/relationships/printerSettings" Target="printerSettings/printerSettings1.bin"/><Relationship Id="rId29" Type="http://schemas.openxmlformats.org/officeDocument/2006/relationships/slide" Target="slides/slide22.xml"/><Relationship Id="rId6" Type="http://schemas.openxmlformats.org/officeDocument/2006/relationships/slideMaster" Target="slideMasters/slideMaster6.xml"/><Relationship Id="rId16" Type="http://schemas.openxmlformats.org/officeDocument/2006/relationships/slide" Target="slides/slide9.xml"/><Relationship Id="rId33" Type="http://schemas.openxmlformats.org/officeDocument/2006/relationships/slide" Target="slides/slide26.xml"/><Relationship Id="rId44" Type="http://schemas.openxmlformats.org/officeDocument/2006/relationships/viewProps" Target="viewProps.xml"/><Relationship Id="rId41"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19" Type="http://schemas.openxmlformats.org/officeDocument/2006/relationships/slide" Target="slides/slide1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4283" cy="496094"/>
          </a:xfrm>
          <a:prstGeom prst="rect">
            <a:avLst/>
          </a:prstGeom>
        </p:spPr>
        <p:txBody>
          <a:bodyPr vert="horz" lIns="93210" tIns="46606" rIns="93210" bIns="46606" rtlCol="0"/>
          <a:lstStyle>
            <a:lvl1pPr algn="l">
              <a:defRPr sz="1300"/>
            </a:lvl1pPr>
          </a:lstStyle>
          <a:p>
            <a:endParaRPr lang="en-US"/>
          </a:p>
        </p:txBody>
      </p:sp>
      <p:sp>
        <p:nvSpPr>
          <p:cNvPr id="3" name="Datumsplatzhalter 2"/>
          <p:cNvSpPr>
            <a:spLocks noGrp="1"/>
          </p:cNvSpPr>
          <p:nvPr>
            <p:ph type="dt" sz="quarter" idx="1"/>
          </p:nvPr>
        </p:nvSpPr>
        <p:spPr>
          <a:xfrm>
            <a:off x="3848645" y="1"/>
            <a:ext cx="2944283" cy="496094"/>
          </a:xfrm>
          <a:prstGeom prst="rect">
            <a:avLst/>
          </a:prstGeom>
        </p:spPr>
        <p:txBody>
          <a:bodyPr vert="horz" lIns="93210" tIns="46606" rIns="93210" bIns="46606" rtlCol="0"/>
          <a:lstStyle>
            <a:lvl1pPr algn="r">
              <a:defRPr sz="1300"/>
            </a:lvl1pPr>
          </a:lstStyle>
          <a:p>
            <a:fld id="{38C48260-2EB8-4FB4-8453-59482161BC9E}" type="datetimeFigureOut">
              <a:rPr lang="en-US" smtClean="0"/>
              <a:pPr/>
              <a:t>3/27/10</a:t>
            </a:fld>
            <a:endParaRPr lang="en-US"/>
          </a:p>
        </p:txBody>
      </p:sp>
      <p:sp>
        <p:nvSpPr>
          <p:cNvPr id="4" name="Fußzeilenplatzhalter 3"/>
          <p:cNvSpPr>
            <a:spLocks noGrp="1"/>
          </p:cNvSpPr>
          <p:nvPr>
            <p:ph type="ftr" sz="quarter" idx="2"/>
          </p:nvPr>
        </p:nvSpPr>
        <p:spPr>
          <a:xfrm>
            <a:off x="0" y="9424060"/>
            <a:ext cx="2944283" cy="496094"/>
          </a:xfrm>
          <a:prstGeom prst="rect">
            <a:avLst/>
          </a:prstGeom>
        </p:spPr>
        <p:txBody>
          <a:bodyPr vert="horz" lIns="93210" tIns="46606" rIns="93210" bIns="46606" rtlCol="0" anchor="b"/>
          <a:lstStyle>
            <a:lvl1pPr algn="l">
              <a:defRPr sz="1300"/>
            </a:lvl1pPr>
          </a:lstStyle>
          <a:p>
            <a:endParaRPr lang="en-US"/>
          </a:p>
        </p:txBody>
      </p:sp>
      <p:sp>
        <p:nvSpPr>
          <p:cNvPr id="5" name="Foliennummernplatzhalter 4"/>
          <p:cNvSpPr>
            <a:spLocks noGrp="1"/>
          </p:cNvSpPr>
          <p:nvPr>
            <p:ph type="sldNum" sz="quarter" idx="3"/>
          </p:nvPr>
        </p:nvSpPr>
        <p:spPr>
          <a:xfrm>
            <a:off x="3848645" y="9424060"/>
            <a:ext cx="2944283" cy="496094"/>
          </a:xfrm>
          <a:prstGeom prst="rect">
            <a:avLst/>
          </a:prstGeom>
        </p:spPr>
        <p:txBody>
          <a:bodyPr vert="horz" lIns="93210" tIns="46606" rIns="93210" bIns="46606" rtlCol="0" anchor="b"/>
          <a:lstStyle>
            <a:lvl1pPr algn="r">
              <a:defRPr sz="1300"/>
            </a:lvl1pPr>
          </a:lstStyle>
          <a:p>
            <a:fld id="{F5344B34-3291-465E-A7EE-8258073D86D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4283" cy="496094"/>
          </a:xfrm>
          <a:prstGeom prst="rect">
            <a:avLst/>
          </a:prstGeom>
        </p:spPr>
        <p:txBody>
          <a:bodyPr vert="horz" lIns="93210" tIns="46606" rIns="93210" bIns="46606" rtlCol="0"/>
          <a:lstStyle>
            <a:lvl1pPr algn="l">
              <a:defRPr sz="1300"/>
            </a:lvl1pPr>
          </a:lstStyle>
          <a:p>
            <a:endParaRPr lang="de-DE"/>
          </a:p>
        </p:txBody>
      </p:sp>
      <p:sp>
        <p:nvSpPr>
          <p:cNvPr id="3" name="Datumsplatzhalter 2"/>
          <p:cNvSpPr>
            <a:spLocks noGrp="1"/>
          </p:cNvSpPr>
          <p:nvPr>
            <p:ph type="dt" idx="1"/>
          </p:nvPr>
        </p:nvSpPr>
        <p:spPr>
          <a:xfrm>
            <a:off x="3848645" y="1"/>
            <a:ext cx="2944283" cy="496094"/>
          </a:xfrm>
          <a:prstGeom prst="rect">
            <a:avLst/>
          </a:prstGeom>
        </p:spPr>
        <p:txBody>
          <a:bodyPr vert="horz" lIns="93210" tIns="46606" rIns="93210" bIns="46606" rtlCol="0"/>
          <a:lstStyle>
            <a:lvl1pPr algn="r">
              <a:defRPr sz="1300"/>
            </a:lvl1pPr>
          </a:lstStyle>
          <a:p>
            <a:fld id="{3F8FC0E0-11D3-44B6-8EFA-844CD745946F}" type="datetimeFigureOut">
              <a:rPr lang="de-DE" smtClean="0"/>
              <a:pPr/>
              <a:t>3/27/10</a:t>
            </a:fld>
            <a:endParaRPr lang="de-DE"/>
          </a:p>
        </p:txBody>
      </p:sp>
      <p:sp>
        <p:nvSpPr>
          <p:cNvPr id="4" name="Folienbildplatzhalter 3"/>
          <p:cNvSpPr>
            <a:spLocks noGrp="1" noRot="1" noChangeAspect="1"/>
          </p:cNvSpPr>
          <p:nvPr>
            <p:ph type="sldImg" idx="2"/>
          </p:nvPr>
        </p:nvSpPr>
        <p:spPr>
          <a:xfrm>
            <a:off x="711200" y="744538"/>
            <a:ext cx="5372100" cy="3721100"/>
          </a:xfrm>
          <a:prstGeom prst="rect">
            <a:avLst/>
          </a:prstGeom>
          <a:noFill/>
          <a:ln w="12700">
            <a:solidFill>
              <a:prstClr val="black"/>
            </a:solidFill>
          </a:ln>
        </p:spPr>
        <p:txBody>
          <a:bodyPr vert="horz" lIns="93210" tIns="46606" rIns="93210" bIns="46606" rtlCol="0" anchor="ctr"/>
          <a:lstStyle/>
          <a:p>
            <a:endParaRPr lang="de-DE"/>
          </a:p>
        </p:txBody>
      </p:sp>
      <p:sp>
        <p:nvSpPr>
          <p:cNvPr id="5" name="Notizenplatzhalter 4"/>
          <p:cNvSpPr>
            <a:spLocks noGrp="1"/>
          </p:cNvSpPr>
          <p:nvPr>
            <p:ph type="body" sz="quarter" idx="3"/>
          </p:nvPr>
        </p:nvSpPr>
        <p:spPr>
          <a:xfrm>
            <a:off x="679450" y="4712890"/>
            <a:ext cx="5435600" cy="4464844"/>
          </a:xfrm>
          <a:prstGeom prst="rect">
            <a:avLst/>
          </a:prstGeom>
        </p:spPr>
        <p:txBody>
          <a:bodyPr vert="horz" lIns="93210" tIns="46606" rIns="93210" bIns="46606"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9424060"/>
            <a:ext cx="2944283" cy="496094"/>
          </a:xfrm>
          <a:prstGeom prst="rect">
            <a:avLst/>
          </a:prstGeom>
        </p:spPr>
        <p:txBody>
          <a:bodyPr vert="horz" lIns="93210" tIns="46606" rIns="93210" bIns="46606" rtlCol="0" anchor="b"/>
          <a:lstStyle>
            <a:lvl1pPr algn="l">
              <a:defRPr sz="1300"/>
            </a:lvl1pPr>
          </a:lstStyle>
          <a:p>
            <a:endParaRPr lang="de-DE"/>
          </a:p>
        </p:txBody>
      </p:sp>
      <p:sp>
        <p:nvSpPr>
          <p:cNvPr id="7" name="Foliennummernplatzhalter 6"/>
          <p:cNvSpPr>
            <a:spLocks noGrp="1"/>
          </p:cNvSpPr>
          <p:nvPr>
            <p:ph type="sldNum" sz="quarter" idx="5"/>
          </p:nvPr>
        </p:nvSpPr>
        <p:spPr>
          <a:xfrm>
            <a:off x="3848645" y="9424060"/>
            <a:ext cx="2944283" cy="496094"/>
          </a:xfrm>
          <a:prstGeom prst="rect">
            <a:avLst/>
          </a:prstGeom>
        </p:spPr>
        <p:txBody>
          <a:bodyPr vert="horz" lIns="93210" tIns="46606" rIns="93210" bIns="46606" rtlCol="0" anchor="b"/>
          <a:lstStyle>
            <a:lvl1pPr algn="r">
              <a:defRPr sz="1300"/>
            </a:lvl1pPr>
          </a:lstStyle>
          <a:p>
            <a:fld id="{18CCDE89-7C88-4521-8D8A-F6016A7D88D2}"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352425" indent="-352425" algn="l" defTabSz="914400" rtl="0" eaLnBrk="1" latinLnBrk="0" hangingPunct="1">
      <a:buFont typeface="Arial" pitchFamily="34" charset="0"/>
      <a:buChar char="•"/>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noProof="0" dirty="0" smtClean="0"/>
              <a:t>Follow me at </a:t>
            </a:r>
            <a:r>
              <a:rPr lang="en-US" baseline="0" noProof="0" dirty="0" err="1" smtClean="0"/>
              <a:t>twitter.com/peterstev</a:t>
            </a:r>
            <a:endParaRPr lang="en-US" baseline="0" noProof="0" dirty="0" smtClean="0"/>
          </a:p>
          <a:p>
            <a:r>
              <a:rPr lang="en-US" baseline="0" noProof="0" dirty="0" smtClean="0"/>
              <a:t>Subscribe to my blog at </a:t>
            </a:r>
            <a:r>
              <a:rPr lang="en-US" baseline="0" noProof="0" dirty="0" err="1" smtClean="0"/>
              <a:t>tinyurl.com</a:t>
            </a:r>
            <a:r>
              <a:rPr lang="en-US" baseline="0" noProof="0" dirty="0" smtClean="0"/>
              <a:t>/Scrum-Blog (</a:t>
            </a:r>
            <a:r>
              <a:rPr lang="en-US" baseline="0" noProof="0" dirty="0" err="1" smtClean="0"/>
              <a:t>www.scrum-breakfast.com</a:t>
            </a:r>
            <a:r>
              <a:rPr lang="en-US" baseline="0" noProof="0" dirty="0" smtClean="0"/>
              <a:t> RSS Feed)</a:t>
            </a:r>
            <a:endParaRPr lang="en-US" noProof="0" dirty="0" smtClean="0"/>
          </a:p>
          <a:p>
            <a:endParaRPr lang="en-US" dirty="0"/>
          </a:p>
        </p:txBody>
      </p:sp>
      <p:sp>
        <p:nvSpPr>
          <p:cNvPr id="4" name="Slide Number Placeholder 3"/>
          <p:cNvSpPr>
            <a:spLocks noGrp="1"/>
          </p:cNvSpPr>
          <p:nvPr>
            <p:ph type="sldNum" sz="quarter" idx="10"/>
          </p:nvPr>
        </p:nvSpPr>
        <p:spPr/>
        <p:txBody>
          <a:bodyPr/>
          <a:lstStyle/>
          <a:p>
            <a:fld id="{18CCDE89-7C88-4521-8D8A-F6016A7D88D2}"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latin typeface="Arial" pitchFamily="34" charset="0"/>
                <a:cs typeface="Arial" pitchFamily="34" charset="0"/>
              </a:rPr>
              <a:t>Bad rules can lead to unrealistic prices, time frames or functional expectations. Win-lose games are detrimental to project success.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Quality most often suffers.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Do you want the ‘A-Team’ or the ‘B-Team’ working on your project? Think carefully about how much pressure you put on the price</a:t>
            </a:r>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en-US" dirty="0" smtClean="0">
                <a:latin typeface="Arial" pitchFamily="34" charset="0"/>
                <a:cs typeface="Arial" pitchFamily="34" charset="0"/>
              </a:rPr>
              <a:t>In my experience, there are a couple of points which belong in every contract:</a:t>
            </a:r>
          </a:p>
          <a:p>
            <a:pPr lvl="1">
              <a:buFont typeface="Arial" pitchFamily="34" charset="0"/>
              <a:buChar char="•"/>
            </a:pPr>
            <a:endParaRPr lang="en-US" dirty="0" smtClean="0">
              <a:latin typeface="Arial" pitchFamily="34" charset="0"/>
              <a:cs typeface="Arial" pitchFamily="34" charset="0"/>
            </a:endParaRPr>
          </a:p>
          <a:p>
            <a:pPr lvl="1">
              <a:buFont typeface="Arial" pitchFamily="34" charset="0"/>
              <a:buChar char="•"/>
            </a:pPr>
            <a:r>
              <a:rPr lang="en-US" dirty="0" smtClean="0">
                <a:latin typeface="Arial" pitchFamily="34" charset="0"/>
                <a:cs typeface="Arial" pitchFamily="34" charset="0"/>
              </a:rPr>
              <a:t>Objectives of the project and of the cooperation between the companies. This follows pretty directly from the elevator pitch and product mission.</a:t>
            </a:r>
          </a:p>
          <a:p>
            <a:pPr lvl="1">
              <a:buFont typeface="Arial" pitchFamily="34" charset="0"/>
              <a:buChar char="•"/>
            </a:pPr>
            <a:endParaRPr lang="en-US" dirty="0" smtClean="0">
              <a:latin typeface="Arial" pitchFamily="34" charset="0"/>
              <a:cs typeface="Arial" pitchFamily="34" charset="0"/>
            </a:endParaRPr>
          </a:p>
          <a:p>
            <a:pPr lvl="1">
              <a:buFont typeface="Arial" pitchFamily="34" charset="0"/>
              <a:buChar char="•"/>
            </a:pPr>
            <a:r>
              <a:rPr lang="en-US" dirty="0" smtClean="0">
                <a:latin typeface="Arial" pitchFamily="34" charset="0"/>
                <a:cs typeface="Arial" pitchFamily="34" charset="0"/>
              </a:rPr>
              <a:t>An outline of the project structure - Scrum process, key roles and any differences from Scrum which apply.</a:t>
            </a:r>
          </a:p>
          <a:p>
            <a:pPr lvl="1">
              <a:buFont typeface="Arial" pitchFamily="34" charset="0"/>
              <a:buChar char="•"/>
            </a:pPr>
            <a:endParaRPr lang="en-US" dirty="0" smtClean="0">
              <a:latin typeface="Arial" pitchFamily="34" charset="0"/>
              <a:cs typeface="Arial" pitchFamily="34" charset="0"/>
            </a:endParaRPr>
          </a:p>
          <a:p>
            <a:pPr lvl="1">
              <a:buFont typeface="Arial" pitchFamily="34" charset="0"/>
              <a:buChar char="•"/>
            </a:pPr>
            <a:r>
              <a:rPr lang="en-US" dirty="0" smtClean="0">
                <a:latin typeface="Arial" pitchFamily="34" charset="0"/>
                <a:cs typeface="Arial" pitchFamily="34" charset="0"/>
              </a:rPr>
              <a:t>Key Personnel - who is responsible at the operational and escalation levels and what is required of these people?</a:t>
            </a:r>
          </a:p>
          <a:p>
            <a:pPr lvl="1">
              <a:buFont typeface="Arial" pitchFamily="34" charset="0"/>
              <a:buChar char="•"/>
            </a:pPr>
            <a:endParaRPr lang="en-US" dirty="0" smtClean="0">
              <a:latin typeface="Arial" pitchFamily="34" charset="0"/>
              <a:cs typeface="Arial" pitchFamily="34" charset="0"/>
            </a:endParaRPr>
          </a:p>
          <a:p>
            <a:pPr lvl="1">
              <a:buFont typeface="Arial" pitchFamily="34" charset="0"/>
              <a:buChar char="•"/>
            </a:pPr>
            <a:r>
              <a:rPr lang="en-US" dirty="0" smtClean="0">
                <a:latin typeface="Arial" pitchFamily="34" charset="0"/>
                <a:cs typeface="Arial" pitchFamily="34" charset="0"/>
              </a:rPr>
              <a:t>Payment and billing, including any bonus and penalty clauses. </a:t>
            </a:r>
          </a:p>
          <a:p>
            <a:pPr lvl="1">
              <a:buFont typeface="Arial" pitchFamily="34" charset="0"/>
              <a:buChar char="•"/>
            </a:pPr>
            <a:endParaRPr lang="en-US" dirty="0" smtClean="0">
              <a:latin typeface="Arial" pitchFamily="34" charset="0"/>
              <a:cs typeface="Arial" pitchFamily="34" charset="0"/>
            </a:endParaRPr>
          </a:p>
          <a:p>
            <a:pPr lvl="1">
              <a:buFont typeface="Arial" pitchFamily="34" charset="0"/>
              <a:buChar char="•"/>
            </a:pPr>
            <a:r>
              <a:rPr lang="en-US" dirty="0" smtClean="0">
                <a:latin typeface="Arial" pitchFamily="34" charset="0"/>
                <a:cs typeface="Arial" pitchFamily="34" charset="0"/>
              </a:rPr>
              <a:t>Early and normal termination. How do you end the con</a:t>
            </a:r>
          </a:p>
          <a:p>
            <a:pPr lvl="1">
              <a:buFont typeface="Arial" pitchFamily="34" charset="0"/>
              <a:buChar char="•"/>
            </a:pPr>
            <a:endParaRPr lang="en-US" dirty="0" smtClean="0">
              <a:latin typeface="Arial" pitchFamily="34" charset="0"/>
              <a:cs typeface="Arial" pitchFamily="34" charset="0"/>
            </a:endParaRPr>
          </a:p>
          <a:p>
            <a:pPr lvl="1">
              <a:buFont typeface="Arial" pitchFamily="34" charset="0"/>
              <a:buChar char="•"/>
            </a:pPr>
            <a:r>
              <a:rPr lang="en-US" dirty="0" smtClean="0">
                <a:latin typeface="Arial" pitchFamily="34" charset="0"/>
                <a:cs typeface="Arial" pitchFamily="34" charset="0"/>
              </a:rPr>
              <a:t>“Legal Details.” Depending on local law and legal customs, you may need to exclude liability, specify venue, ensure severability (that portions of the contract are remain in effect, even if parts of the contract are found invalid) or include other text to prevent various legal bad things from happening. Sample or reference contracts from your jurisdiction can be helpful (and cheaper than a lawyer!).</a:t>
            </a:r>
          </a:p>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latin typeface="Arial" pitchFamily="34" charset="0"/>
                <a:cs typeface="Arial" pitchFamily="34" charset="0"/>
              </a:rPr>
              <a:t>Often Scope is present (at least in the government contracts I’ve had the privilege signing, it was), but fixing the contract in scope also renders scope inflexible.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You may want to specify how you will manage the scope (e.g. Product Backlog, Sprint contract), but in an agile project, operational details should be left to the project team.</a:t>
            </a:r>
          </a:p>
          <a:p>
            <a:endParaRPr lang="en-US" dirty="0" smtClean="0">
              <a:latin typeface="Arial" pitchFamily="34" charset="0"/>
              <a:cs typeface="Arial" pitchFamily="34" charset="0"/>
            </a:endParaRPr>
          </a:p>
          <a:p>
            <a:r>
              <a:rPr lang="en-US" dirty="0" smtClean="0">
                <a:latin typeface="Arial" pitchFamily="34" charset="0"/>
                <a:cs typeface="Arial" pitchFamily="34" charset="0"/>
              </a:rPr>
              <a:t>User Stories are a</a:t>
            </a:r>
            <a:r>
              <a:rPr lang="en-US" baseline="0" dirty="0" smtClean="0">
                <a:latin typeface="Arial" pitchFamily="34" charset="0"/>
                <a:cs typeface="Arial" pitchFamily="34" charset="0"/>
              </a:rPr>
              <a:t> super tool for defining scope. Their implementation is negotiable, but their presence is binary. It makes it very easy to determine if the scope of a fixed scope project has been satisfied.</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a:t>
            </a:r>
            <a:r>
              <a:rPr lang="en-US" baseline="0" dirty="0" smtClean="0">
                <a:latin typeface="Arial" pitchFamily="34" charset="0"/>
                <a:cs typeface="Arial" pitchFamily="34" charset="0"/>
              </a:rPr>
              <a:t>f I were an agile customer, I would put the following in:</a:t>
            </a:r>
          </a:p>
          <a:p>
            <a:endParaRPr lang="en-US" baseline="0" dirty="0" smtClean="0">
              <a:latin typeface="Arial" pitchFamily="34" charset="0"/>
              <a:cs typeface="Arial" pitchFamily="34" charset="0"/>
            </a:endParaRPr>
          </a:p>
          <a:p>
            <a:pPr marL="228600" indent="-228600">
              <a:buFont typeface="+mj-lt"/>
              <a:buAutoNum type="arabicPeriod"/>
            </a:pPr>
            <a:r>
              <a:rPr lang="en-US" baseline="0" dirty="0" smtClean="0">
                <a:latin typeface="Arial" pitchFamily="34" charset="0"/>
                <a:cs typeface="Arial" pitchFamily="34" charset="0"/>
              </a:rPr>
              <a:t>A list of the key roles / personae and their objectives in using the system</a:t>
            </a:r>
          </a:p>
          <a:p>
            <a:pPr marL="228600" indent="-228600">
              <a:buFont typeface="+mj-lt"/>
              <a:buAutoNum type="arabicPeriod"/>
            </a:pPr>
            <a:r>
              <a:rPr lang="en-US" baseline="0" dirty="0" smtClean="0">
                <a:latin typeface="Arial" pitchFamily="34" charset="0"/>
                <a:cs typeface="Arial" pitchFamily="34" charset="0"/>
              </a:rPr>
              <a:t>A list of user stories.</a:t>
            </a:r>
          </a:p>
          <a:p>
            <a:pPr marL="228600" indent="-228600">
              <a:buFont typeface="+mj-lt"/>
              <a:buAutoNum type="arabicPeriod"/>
            </a:pPr>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US" dirty="0" smtClean="0"/>
              <a:t>Working with Scrum, I have found the metaphor of a “Sprint Contract” to be helpful in understanding (and sometimes enforcing!) the relationship between product owner and implementation team. This is not really a commercial contract, but simply the agreement between the Product Owner and the Team for one sprint.</a:t>
            </a:r>
          </a:p>
          <a:p>
            <a:pPr lvl="1"/>
            <a:endParaRPr lang="en-US" dirty="0" smtClean="0"/>
          </a:p>
          <a:p>
            <a:pPr lvl="1"/>
            <a:r>
              <a:rPr lang="en-US" dirty="0" smtClean="0"/>
              <a:t>The implementation team agrees to do its best to deliver an agreed on set of features (scope) to a defined quality standard by the end of the sprint. (Ideally they deliver what they promised, or even a bit more.) The Product Owner agrees not to change his instructions before the end of the Sprint. So a Scrum project simply is a series of mini projects with fixed parameters: Time (Sprint Length), Scope (Sprint Backlog), Quality (Definition of Done) and Cost (Team Size*Sprint Length). </a:t>
            </a:r>
          </a:p>
          <a:p>
            <a:pPr lvl="1"/>
            <a:endParaRPr lang="en-US" dirty="0" smtClean="0"/>
          </a:p>
          <a:p>
            <a:pPr lvl="1"/>
            <a:r>
              <a:rPr lang="en-US" dirty="0" smtClean="0"/>
              <a:t>The Sprint contract can be referenced in the commercial contract. I have found that after a couple of releases, the commercial contract can wither down to a one page time &amp; materials agreement, maybe with a cost ceiling for the quarter or next major release.</a:t>
            </a:r>
          </a:p>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CCDE89-7C88-4521-8D8A-F6016A7D88D2}" type="slidenum">
              <a:rPr lang="de-DE" smtClean="0"/>
              <a:pPr/>
              <a:t>18</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en-US" dirty="0" smtClean="0">
                <a:latin typeface="Arial" pitchFamily="34" charset="0"/>
                <a:cs typeface="Arial" pitchFamily="34" charset="0"/>
              </a:rPr>
              <a:t>Commercial contracts can take many forms. What are the contract alternatives that are suitable for agile development projects? For each of the contract forms below, I look at:</a:t>
            </a:r>
          </a:p>
          <a:p>
            <a:pPr lvl="0"/>
            <a:endParaRPr lang="en-US" dirty="0" smtClean="0">
              <a:latin typeface="Arial" pitchFamily="34" charset="0"/>
              <a:cs typeface="Arial" pitchFamily="34" charset="0"/>
            </a:endParaRPr>
          </a:p>
          <a:p>
            <a:pPr lvl="1"/>
            <a:r>
              <a:rPr lang="en-US" kern="1200" dirty="0" smtClean="0">
                <a:solidFill>
                  <a:schemeClr val="tx1"/>
                </a:solidFill>
                <a:latin typeface="Arial" pitchFamily="34" charset="0"/>
                <a:ea typeface="+mn-ea"/>
                <a:cs typeface="Arial" pitchFamily="34" charset="0"/>
              </a:rPr>
              <a:t>How is the contract structured?</a:t>
            </a:r>
          </a:p>
          <a:p>
            <a:pPr lvl="1"/>
            <a:endParaRPr lang="en-US" kern="1200" dirty="0" smtClean="0">
              <a:solidFill>
                <a:schemeClr val="tx1"/>
              </a:solidFill>
              <a:latin typeface="Arial" pitchFamily="34" charset="0"/>
              <a:ea typeface="+mn-ea"/>
              <a:cs typeface="Arial" pitchFamily="34" charset="0"/>
            </a:endParaRPr>
          </a:p>
          <a:p>
            <a:pPr lvl="1"/>
            <a:r>
              <a:rPr lang="en-US" kern="1200" dirty="0" smtClean="0">
                <a:solidFill>
                  <a:schemeClr val="tx1"/>
                </a:solidFill>
                <a:latin typeface="Arial" pitchFamily="34" charset="0"/>
                <a:ea typeface="+mn-ea"/>
                <a:cs typeface="Arial" pitchFamily="34" charset="0"/>
              </a:rPr>
              <a:t>How does it apportion Risk and Reward between customer and supplier?</a:t>
            </a:r>
          </a:p>
          <a:p>
            <a:pPr lvl="1"/>
            <a:endParaRPr lang="en-US" kern="1200" dirty="0" smtClean="0">
              <a:solidFill>
                <a:schemeClr val="tx1"/>
              </a:solidFill>
              <a:latin typeface="Arial" pitchFamily="34" charset="0"/>
              <a:ea typeface="+mn-ea"/>
              <a:cs typeface="Arial" pitchFamily="34" charset="0"/>
            </a:endParaRPr>
          </a:p>
          <a:p>
            <a:pPr lvl="1"/>
            <a:r>
              <a:rPr lang="en-US" kern="1200" dirty="0" smtClean="0">
                <a:solidFill>
                  <a:schemeClr val="tx1"/>
                </a:solidFill>
                <a:latin typeface="Arial" pitchFamily="34" charset="0"/>
                <a:ea typeface="+mn-ea"/>
                <a:cs typeface="Arial" pitchFamily="34" charset="0"/>
              </a:rPr>
              <a:t>How does it handle changes in requirements?</a:t>
            </a:r>
          </a:p>
          <a:p>
            <a:pPr lvl="1"/>
            <a:endParaRPr lang="en-US" kern="1200" dirty="0" smtClean="0">
              <a:solidFill>
                <a:schemeClr val="tx1"/>
              </a:solidFill>
              <a:latin typeface="Arial" pitchFamily="34" charset="0"/>
              <a:ea typeface="+mn-ea"/>
              <a:cs typeface="Arial" pitchFamily="34" charset="0"/>
            </a:endParaRPr>
          </a:p>
          <a:p>
            <a:pPr lvl="1"/>
            <a:r>
              <a:rPr lang="en-US" kern="1200" dirty="0" smtClean="0">
                <a:solidFill>
                  <a:schemeClr val="tx1"/>
                </a:solidFill>
                <a:latin typeface="Arial" pitchFamily="34" charset="0"/>
                <a:ea typeface="+mn-ea"/>
                <a:cs typeface="Arial" pitchFamily="34" charset="0"/>
              </a:rPr>
              <a:t>What model of customer relationship does it foster: competitive (my win is your loss), cooperative (win-win), indifferent (I don’t care-you lose) or dependent (heads-I-win-tails-you lose)?</a:t>
            </a:r>
          </a:p>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19</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20</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buFont typeface="Arial" pitchFamily="34" charset="0"/>
              <a:buChar char="•"/>
            </a:pPr>
            <a:r>
              <a:rPr lang="en-US" b="1" dirty="0" smtClean="0">
                <a:latin typeface="Arial" pitchFamily="34" charset="0"/>
                <a:cs typeface="Arial" pitchFamily="34" charset="0"/>
              </a:rPr>
              <a:t>Structure</a:t>
            </a:r>
            <a:r>
              <a:rPr lang="en-US" dirty="0" smtClean="0">
                <a:latin typeface="Arial" pitchFamily="34" charset="0"/>
                <a:cs typeface="Arial" pitchFamily="34" charset="0"/>
              </a:rPr>
              <a:t>: Work for a month, then send the customer an invoice. Suppliers like it, because the customer carries the risk of changing his mind.</a:t>
            </a:r>
          </a:p>
          <a:p>
            <a:pPr lvl="1">
              <a:buFont typeface="Arial" pitchFamily="34" charset="0"/>
              <a:buChar char="•"/>
            </a:pPr>
            <a:endParaRPr lang="en-US" b="1" dirty="0" smtClean="0">
              <a:latin typeface="Arial" pitchFamily="34" charset="0"/>
              <a:cs typeface="Arial" pitchFamily="34" charset="0"/>
            </a:endParaRPr>
          </a:p>
          <a:p>
            <a:pPr lvl="1">
              <a:buFont typeface="Arial" pitchFamily="34" charset="0"/>
              <a:buChar char="•"/>
            </a:pPr>
            <a:r>
              <a:rPr lang="en-US" b="1" dirty="0" smtClean="0">
                <a:latin typeface="Arial" pitchFamily="34" charset="0"/>
                <a:cs typeface="Arial" pitchFamily="34" charset="0"/>
              </a:rPr>
              <a:t>Risks</a:t>
            </a:r>
            <a:r>
              <a:rPr lang="en-US" dirty="0" smtClean="0">
                <a:latin typeface="Arial" pitchFamily="34" charset="0"/>
                <a:cs typeface="Arial" pitchFamily="34" charset="0"/>
              </a:rPr>
              <a:t>: carried 100% by the client. Supplier has little incentive to keep costs down. Effort to ensure that only legitimate effort and expenses are invoiced can be substantial.</a:t>
            </a:r>
          </a:p>
          <a:p>
            <a:pPr lvl="1">
              <a:buFont typeface="Arial" pitchFamily="34" charset="0"/>
              <a:buChar char="•"/>
            </a:pPr>
            <a:endParaRPr lang="en-US" b="1" dirty="0" smtClean="0">
              <a:latin typeface="Arial" pitchFamily="34" charset="0"/>
              <a:cs typeface="Arial" pitchFamily="34" charset="0"/>
            </a:endParaRPr>
          </a:p>
          <a:p>
            <a:pPr lvl="1">
              <a:buFont typeface="Arial" pitchFamily="34" charset="0"/>
              <a:buChar char="•"/>
            </a:pPr>
            <a:r>
              <a:rPr lang="en-US" b="1" dirty="0" smtClean="0">
                <a:latin typeface="Arial" pitchFamily="34" charset="0"/>
                <a:cs typeface="Arial" pitchFamily="34" charset="0"/>
              </a:rPr>
              <a:t>Relationship</a:t>
            </a:r>
            <a:r>
              <a:rPr lang="en-US" dirty="0" smtClean="0">
                <a:latin typeface="Arial" pitchFamily="34" charset="0"/>
                <a:cs typeface="Arial" pitchFamily="34" charset="0"/>
              </a:rPr>
              <a:t>: Indifferent. The supplier is happy when more work comes because more work means more money.</a:t>
            </a:r>
          </a:p>
          <a:p>
            <a:pPr lvl="1">
              <a:buFont typeface="Arial" pitchFamily="34" charset="0"/>
              <a:buChar char="•"/>
            </a:pPr>
            <a:endParaRPr lang="en-US" b="1" dirty="0" smtClean="0">
              <a:latin typeface="Arial" pitchFamily="34" charset="0"/>
              <a:cs typeface="Arial" pitchFamily="34" charset="0"/>
            </a:endParaRPr>
          </a:p>
          <a:p>
            <a:pPr lvl="1">
              <a:buFont typeface="Arial" pitchFamily="34" charset="0"/>
              <a:buChar char="•"/>
            </a:pPr>
            <a:r>
              <a:rPr lang="en-US" b="1" dirty="0" smtClean="0">
                <a:latin typeface="Arial" pitchFamily="34" charset="0"/>
                <a:cs typeface="Arial" pitchFamily="34" charset="0"/>
              </a:rPr>
              <a:t>Tip</a:t>
            </a:r>
            <a:r>
              <a:rPr lang="en-US" dirty="0" smtClean="0">
                <a:latin typeface="Arial" pitchFamily="34" charset="0"/>
                <a:cs typeface="Arial" pitchFamily="34" charset="0"/>
              </a:rPr>
              <a:t>: recommended for projects where the customer can better manage the risk than the supplier. This is often combined with a cost ceiling (although this can degenerate into a “heads I win, tails you lose contract” if too much pressure is applied on the price).</a:t>
            </a:r>
          </a:p>
          <a:p>
            <a:endParaRPr lang="en-US" dirty="0" smtClean="0"/>
          </a:p>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21</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US" b="1" dirty="0" smtClean="0">
                <a:latin typeface="Arial" pitchFamily="34" charset="0"/>
                <a:cs typeface="Arial" pitchFamily="34" charset="0"/>
              </a:rPr>
              <a:t>Structure</a:t>
            </a:r>
            <a:r>
              <a:rPr lang="en-US" dirty="0" smtClean="0">
                <a:latin typeface="Arial" pitchFamily="34" charset="0"/>
                <a:cs typeface="Arial" pitchFamily="34" charset="0"/>
              </a:rPr>
              <a:t>: Same as time and materials except a cost ceiling limits the financial risk of the customer. </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Risks</a:t>
            </a:r>
            <a:r>
              <a:rPr lang="en-US" dirty="0" smtClean="0">
                <a:latin typeface="Arial" pitchFamily="34" charset="0"/>
                <a:cs typeface="Arial" pitchFamily="34" charset="0"/>
              </a:rPr>
              <a:t>: the budget will expire without achieving the necessary business value for the customer. Customer won’t get everything he asks for.</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Relationship</a:t>
            </a:r>
            <a:r>
              <a:rPr lang="en-US" dirty="0" smtClean="0">
                <a:latin typeface="Arial" pitchFamily="34" charset="0"/>
                <a:cs typeface="Arial" pitchFamily="34" charset="0"/>
              </a:rPr>
              <a:t>: Cooperative. The combination of limited budget and variable scope focuses both customer and vendor on achieving the desired business value within the available budge.</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Tip</a:t>
            </a:r>
            <a:r>
              <a:rPr lang="en-US" dirty="0" smtClean="0">
                <a:latin typeface="Arial" pitchFamily="34" charset="0"/>
                <a:cs typeface="Arial" pitchFamily="34" charset="0"/>
              </a:rPr>
              <a:t>: Confirming Sprint Contract in writing (well, E-Mail) at the beginning of every Sprint </a:t>
            </a:r>
          </a:p>
          <a:p>
            <a:pPr lvl="1"/>
            <a:endParaRPr lang="en-US" dirty="0" smtClean="0"/>
          </a:p>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22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711200" y="754063"/>
            <a:ext cx="5370513" cy="3719512"/>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79165" y="4712708"/>
            <a:ext cx="5436170" cy="4465211"/>
          </a:xfrm>
          <a:prstGeom prst="rect">
            <a:avLst/>
          </a:prstGeom>
          <a:noFill/>
          <a:ln>
            <a:round/>
            <a:headEnd/>
            <a:tailEnd/>
          </a:ln>
        </p:spPr>
        <p:txBody>
          <a:bodyPr wrap="square" anchor="t" anchorCtr="0"/>
          <a:lstStyle/>
          <a:p>
            <a:r>
              <a:rPr lang="en-US" noProof="0" dirty="0" smtClean="0"/>
              <a:t>For me, a project is much</a:t>
            </a:r>
            <a:r>
              <a:rPr lang="en-US" baseline="0" noProof="0" dirty="0" smtClean="0"/>
              <a:t> like a road trip. You have some idea of where you want to be, but you‘re not really sure how to get there. And of course, you discover many interesting things along the way, which may influence your route or even the final destination.</a:t>
            </a:r>
          </a:p>
          <a:p>
            <a:endParaRPr lang="en-US" baseline="0" noProof="0" dirty="0" smtClean="0"/>
          </a:p>
          <a:p>
            <a:r>
              <a:rPr lang="en-US" baseline="0" noProof="0" dirty="0" smtClean="0"/>
              <a:t>The contract form doesn‘t change the fundamental character of a project, but it does impact how you will react to new information along the way, especially if the customer thinks he as bought a non-stop trip on an airliner with a schedule tolerance of +/- 15 minutes!</a:t>
            </a:r>
            <a:endParaRPr lang="en-US" noProof="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US" b="1" dirty="0" smtClean="0"/>
              <a:t>Structure</a:t>
            </a:r>
            <a:r>
              <a:rPr lang="en-US" dirty="0" smtClean="0"/>
              <a:t>: Agree on the deliverables, deliver it. Send a bill. Customers like fixed price projects because it gives them security (or at least they think so). </a:t>
            </a:r>
          </a:p>
          <a:p>
            <a:pPr lvl="1"/>
            <a:endParaRPr lang="en-US" dirty="0" smtClean="0"/>
          </a:p>
          <a:p>
            <a:pPr lvl="1"/>
            <a:r>
              <a:rPr lang="en-US" b="1" dirty="0" smtClean="0"/>
              <a:t>Risk</a:t>
            </a:r>
            <a:r>
              <a:rPr lang="en-US" dirty="0" smtClean="0"/>
              <a:t>: Obvious risk is on the side of the supplier. If the estimates are wrong, the project will lose money. Less obvious risks are the change request game, through which the supplier negotiates additional revenue through scope changes. If the supplier had badly underestimated the effort or quoted an unrealistically low price, the losses can threaten the existence of the supplier, which also presents a problem to the customer.</a:t>
            </a:r>
          </a:p>
          <a:p>
            <a:pPr lvl="1"/>
            <a:endParaRPr lang="en-US" dirty="0" smtClean="0"/>
          </a:p>
          <a:p>
            <a:pPr lvl="1"/>
            <a:r>
              <a:rPr lang="en-US" b="1" dirty="0" smtClean="0"/>
              <a:t>Relationship</a:t>
            </a:r>
            <a:r>
              <a:rPr lang="en-US" dirty="0" smtClean="0"/>
              <a:t>: Competitive to indifferent. Customer generally wants to have more and the supplier wants to do less. The supplier wants the customer to be happy, so usually the supplier yields. The word ‘et cetera’ is very dangerous word in a specification to a fixed price.</a:t>
            </a:r>
          </a:p>
          <a:p>
            <a:pPr lvl="1"/>
            <a:endParaRPr lang="en-US" dirty="0" smtClean="0"/>
          </a:p>
          <a:p>
            <a:pPr lvl="1"/>
            <a:r>
              <a:rPr lang="en-US" b="1" dirty="0" smtClean="0"/>
              <a:t>Tip</a:t>
            </a:r>
            <a:r>
              <a:rPr lang="en-US" dirty="0" smtClean="0"/>
              <a:t>: Specify the functional requirement with user stories. I’ll discuss strategies for hitting the target on a fixed price project in a future article.</a:t>
            </a:r>
          </a:p>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23</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US" b="1" dirty="0" smtClean="0">
                <a:latin typeface="Arial" pitchFamily="34" charset="0"/>
                <a:cs typeface="Arial" pitchFamily="34" charset="0"/>
              </a:rPr>
              <a:t>Structure</a:t>
            </a:r>
            <a:r>
              <a:rPr lang="en-US" dirty="0" smtClean="0">
                <a:latin typeface="Arial" pitchFamily="34" charset="0"/>
                <a:cs typeface="Arial" pitchFamily="34" charset="0"/>
              </a:rPr>
              <a:t>: Same as fixed price, fixed scope, except if the vendor gets finished early, the project costs less, because only actual effort is invoiced. </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Risks</a:t>
            </a:r>
            <a:r>
              <a:rPr lang="en-US" dirty="0" smtClean="0">
                <a:latin typeface="Arial" pitchFamily="34" charset="0"/>
                <a:cs typeface="Arial" pitchFamily="34" charset="0"/>
              </a:rPr>
              <a:t>: This appears to represent the ‘best of both worlds’ from the customer’s point of view. If it requires less effort than expected, it costs less. But the once the cost ceiling has been achieved, it behaves like a fixed price project. </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Relationship</a:t>
            </a:r>
            <a:r>
              <a:rPr lang="en-US" dirty="0" smtClean="0">
                <a:latin typeface="Arial" pitchFamily="34" charset="0"/>
                <a:cs typeface="Arial" pitchFamily="34" charset="0"/>
              </a:rPr>
              <a:t>: Dependent. From the supplier’s point of view, the goal is to hit the cost ceiling exactly. There is no incentive for the supplier to deliver below the maximum budgeted cost. The customer has probably treated the project internally as a fixed price project, and so has no incentive little renounce scope to save money.</a:t>
            </a:r>
          </a:p>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24</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US" b="1" dirty="0" smtClean="0">
                <a:latin typeface="Arial" pitchFamily="34" charset="0"/>
                <a:cs typeface="Arial" pitchFamily="34" charset="0"/>
              </a:rPr>
              <a:t>Structure</a:t>
            </a:r>
            <a:r>
              <a:rPr lang="en-US" dirty="0" smtClean="0">
                <a:latin typeface="Arial" pitchFamily="34" charset="0"/>
                <a:cs typeface="Arial" pitchFamily="34" charset="0"/>
              </a:rPr>
              <a:t>: Fund quarterly releases and approve additional funds after each successful release.</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Risk</a:t>
            </a:r>
            <a:r>
              <a:rPr lang="en-US" dirty="0" smtClean="0">
                <a:latin typeface="Arial" pitchFamily="34" charset="0"/>
                <a:cs typeface="Arial" pitchFamily="34" charset="0"/>
              </a:rPr>
              <a:t>: Customer’s risk is limited to one quarter’s worth of development costs.</a:t>
            </a:r>
          </a:p>
          <a:p>
            <a:pPr lvl="1"/>
            <a:r>
              <a:rPr lang="en-US" dirty="0" smtClean="0">
                <a:latin typeface="Arial" pitchFamily="34" charset="0"/>
                <a:cs typeface="Arial" pitchFamily="34" charset="0"/>
              </a:rPr>
              <a:t>Scope Changes: new business goal for each release, compatible with a product backlog prioritized by the Product Owner.</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Relationship</a:t>
            </a:r>
            <a:r>
              <a:rPr lang="en-US" dirty="0" smtClean="0">
                <a:latin typeface="Arial" pitchFamily="34" charset="0"/>
                <a:cs typeface="Arial" pitchFamily="34" charset="0"/>
              </a:rPr>
              <a:t>: Cooperative. Both the customer and the supplier have an incentive that each release be successful, so that additional funding will be approved.</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Tips</a:t>
            </a:r>
            <a:r>
              <a:rPr lang="en-US" dirty="0" smtClean="0">
                <a:latin typeface="Arial" pitchFamily="34" charset="0"/>
                <a:cs typeface="Arial" pitchFamily="34" charset="0"/>
              </a:rPr>
              <a:t>: Venture capitalists often work on this basis. This mixes well with Time and Materials with Variable Scope and a Cost Ceiling. I have worked quite happily under this model. We simply specified the Release goal, hourly rate and cost ceiling in the commercial contract. The customer provided the product owner. Everything else was determined in the sprint contracts.</a:t>
            </a:r>
          </a:p>
          <a:p>
            <a:pPr lvl="1"/>
            <a:endParaRPr lang="en-US" dirty="0" smtClean="0"/>
          </a:p>
          <a:p>
            <a:pPr lvl="1"/>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25</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US" b="1" dirty="0" smtClean="0">
                <a:latin typeface="Arial" pitchFamily="34" charset="0"/>
                <a:cs typeface="Arial" pitchFamily="34" charset="0"/>
              </a:rPr>
              <a:t>Structure</a:t>
            </a:r>
            <a:r>
              <a:rPr lang="en-US" dirty="0" smtClean="0">
                <a:latin typeface="Arial" pitchFamily="34" charset="0"/>
                <a:cs typeface="Arial" pitchFamily="34" charset="0"/>
              </a:rPr>
              <a:t>: any project budget consists of effective costs and profit. The parties agree on the profit margin in advance e.g. 20%. The customer can back out after “any sprint” by paying a cancellation fee of profit part of the remaining effort.</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Scope</a:t>
            </a:r>
            <a:r>
              <a:rPr lang="en-US" dirty="0" smtClean="0">
                <a:latin typeface="Arial" pitchFamily="34" charset="0"/>
                <a:cs typeface="Arial" pitchFamily="34" charset="0"/>
              </a:rPr>
              <a:t> can be variable - it is possible to finish early. This only works with agile development, because only agile methods deliver software incrementally.</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Risk</a:t>
            </a:r>
            <a:r>
              <a:rPr lang="en-US" dirty="0" smtClean="0">
                <a:latin typeface="Arial" pitchFamily="34" charset="0"/>
                <a:cs typeface="Arial" pitchFamily="34" charset="0"/>
              </a:rPr>
              <a:t> is shared. If project finishes early, the customer pays less, but the supplier still has his profit. If the project exceeds budget, the customer pays more, but the supplier does not earn additional profit. After the target delivery date, the supplier may not invoice any more profit, just cover his costs.</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Relationship</a:t>
            </a:r>
            <a:r>
              <a:rPr lang="en-US" dirty="0" smtClean="0">
                <a:latin typeface="Arial" pitchFamily="34" charset="0"/>
                <a:cs typeface="Arial" pitchFamily="34" charset="0"/>
              </a:rPr>
              <a:t>: Cooperative - both have a clear incentive to finish early. The customer saves money and the supplier has a higher profit margin.</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Tip</a:t>
            </a:r>
            <a:r>
              <a:rPr lang="en-US" dirty="0" smtClean="0">
                <a:latin typeface="Arial" pitchFamily="34" charset="0"/>
                <a:cs typeface="Arial" pitchFamily="34" charset="0"/>
              </a:rPr>
              <a:t>: This is often combined with a variable scope contract to form the “Money for nothing, changes for free” contract. This is </a:t>
            </a:r>
          </a:p>
          <a:p>
            <a:pPr lvl="1"/>
            <a:endParaRPr lang="en-US" dirty="0" smtClean="0"/>
          </a:p>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26</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US" b="1" dirty="0" smtClean="0">
                <a:latin typeface="Arial" pitchFamily="34" charset="0"/>
                <a:cs typeface="Arial" pitchFamily="34" charset="0"/>
              </a:rPr>
              <a:t>Structure</a:t>
            </a:r>
            <a:r>
              <a:rPr lang="en-US" dirty="0" smtClean="0">
                <a:latin typeface="Arial" pitchFamily="34" charset="0"/>
                <a:cs typeface="Arial" pitchFamily="34" charset="0"/>
              </a:rPr>
              <a:t>: Supplier receives a bonus if the project completes early and pays a penalty if it arrives late. The amount of bonus or penalty is a function of the delay</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Risk</a:t>
            </a:r>
            <a:r>
              <a:rPr lang="en-US" dirty="0" smtClean="0">
                <a:latin typeface="Arial" pitchFamily="34" charset="0"/>
                <a:cs typeface="Arial" pitchFamily="34" charset="0"/>
              </a:rPr>
              <a:t>: Does the customer have an incentive for early completion? The ROI arguments must be compelling and transparent. Otherwise the customer gets a cheaper solution the longer it takes.</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Scope</a:t>
            </a:r>
            <a:r>
              <a:rPr lang="en-US" dirty="0" smtClean="0">
                <a:latin typeface="Arial" pitchFamily="34" charset="0"/>
                <a:cs typeface="Arial" pitchFamily="34" charset="0"/>
              </a:rPr>
              <a:t> Changes: difficult to accept because changes potentially impact the delivery date, which is surely not allowed.</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Relationship</a:t>
            </a:r>
            <a:r>
              <a:rPr lang="en-US" dirty="0" smtClean="0">
                <a:latin typeface="Arial" pitchFamily="34" charset="0"/>
                <a:cs typeface="Arial" pitchFamily="34" charset="0"/>
              </a:rPr>
              <a:t>: could be cooperative, but might degenerate into indifferent if the customer does not truly need the software by the date agreed.</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Tip</a:t>
            </a:r>
            <a:r>
              <a:rPr lang="en-US" dirty="0" smtClean="0">
                <a:latin typeface="Arial" pitchFamily="34" charset="0"/>
                <a:cs typeface="Arial" pitchFamily="34" charset="0"/>
              </a:rPr>
              <a:t>: Often applied for construction projects, e.g. roads, tunnels and runways, for which it works well. Scope changes are not issue and genuine economic costs drive the customer to achieve the deadline as well.</a:t>
            </a:r>
          </a:p>
          <a:p>
            <a:pPr lvl="1"/>
            <a:endParaRPr lang="en-US" dirty="0" smtClean="0"/>
          </a:p>
          <a:p>
            <a:pPr lvl="1"/>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27</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US" b="1" dirty="0" smtClean="0">
                <a:latin typeface="Arial" pitchFamily="34" charset="0"/>
                <a:cs typeface="Arial" pitchFamily="34" charset="0"/>
              </a:rPr>
              <a:t>Structure</a:t>
            </a:r>
            <a:r>
              <a:rPr lang="en-US" dirty="0" smtClean="0">
                <a:latin typeface="Arial" pitchFamily="34" charset="0"/>
                <a:cs typeface="Arial" pitchFamily="34" charset="0"/>
              </a:rPr>
              <a:t>: This is a combination of several approaches. Work is basically on a Time and Materials basis with a cost target. However the intention is that the project will not use up the entire project budget.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After a certain amount of functionality has been delivered, the customer should realize that enough business value has been realized that further development is not necessary and can therefore cancel the project. A cancellation fee equal to the remaining profit is due.</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Risk</a:t>
            </a:r>
            <a:r>
              <a:rPr lang="en-US" dirty="0" smtClean="0">
                <a:latin typeface="Arial" pitchFamily="34" charset="0"/>
                <a:cs typeface="Arial" pitchFamily="34" charset="0"/>
              </a:rPr>
              <a:t>: Shared. Both parties have an interest in completing the project early. Customer has lower costs, supplier has a higher margin. </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Scope</a:t>
            </a:r>
            <a:r>
              <a:rPr lang="en-US" dirty="0" smtClean="0">
                <a:latin typeface="Arial" pitchFamily="34" charset="0"/>
                <a:cs typeface="Arial" pitchFamily="34" charset="0"/>
              </a:rPr>
              <a:t>: can be changed. Planned but unimplemented features can be replaced with other stories of the same size. Additional features cost extra.</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Alternatives</a:t>
            </a:r>
            <a:r>
              <a:rPr lang="en-US" dirty="0" smtClean="0">
                <a:latin typeface="Arial" pitchFamily="34" charset="0"/>
                <a:cs typeface="Arial" pitchFamily="34" charset="0"/>
              </a:rPr>
              <a:t>: If the budget is exceeded, the rules of the fixed profit or cost ceiling contracts can be applied. The fixed profit approach is more consistent with the goal of a fostering a cooperative relationship.</a:t>
            </a:r>
          </a:p>
          <a:p>
            <a:pPr lvl="1"/>
            <a:endParaRPr lang="en-US" dirty="0" smtClean="0"/>
          </a:p>
          <a:p>
            <a:pPr lvl="1"/>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28</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US" b="1" dirty="0" smtClean="0">
                <a:latin typeface="Arial" pitchFamily="34" charset="0"/>
                <a:cs typeface="Arial" pitchFamily="34" charset="0"/>
              </a:rPr>
              <a:t>Structure</a:t>
            </a:r>
            <a:r>
              <a:rPr lang="en-US" dirty="0" smtClean="0">
                <a:latin typeface="Arial" pitchFamily="34" charset="0"/>
                <a:cs typeface="Arial" pitchFamily="34" charset="0"/>
              </a:rPr>
              <a:t>: Two partners invest in a product of joint interest.</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Risks</a:t>
            </a:r>
            <a:r>
              <a:rPr lang="en-US" dirty="0" smtClean="0">
                <a:latin typeface="Arial" pitchFamily="34" charset="0"/>
                <a:cs typeface="Arial" pitchFamily="34" charset="0"/>
              </a:rPr>
              <a:t>: two of everything. Decision chains can get long. Rivalries can develop between the teams. Different models for extracting value from product can lead to different priorities for further development. </a:t>
            </a:r>
          </a:p>
          <a:p>
            <a:pPr lvl="1"/>
            <a:endParaRPr lang="en-US" dirty="0" smtClean="0">
              <a:latin typeface="Arial" pitchFamily="34" charset="0"/>
              <a:cs typeface="Arial" pitchFamily="34" charset="0"/>
            </a:endParaRPr>
          </a:p>
          <a:p>
            <a:pPr lvl="1"/>
            <a:r>
              <a:rPr lang="en-US" b="1" dirty="0" smtClean="0">
                <a:latin typeface="Arial" pitchFamily="34" charset="0"/>
                <a:cs typeface="Arial" pitchFamily="34" charset="0"/>
              </a:rPr>
              <a:t>Tips</a:t>
            </a:r>
            <a:r>
              <a:rPr lang="en-US" dirty="0" smtClean="0">
                <a:latin typeface="Arial" pitchFamily="34" charset="0"/>
                <a:cs typeface="Arial" pitchFamily="34" charset="0"/>
              </a:rPr>
              <a:t>: treat the project as a separate company: One team, co-located, with development and product marketing /product owner role. Think realistically about friendly and not so friendly separation scenarios.</a:t>
            </a:r>
          </a:p>
          <a:p>
            <a:pPr lvl="1"/>
            <a:endParaRPr lang="en-US" dirty="0" smtClean="0"/>
          </a:p>
          <a:p>
            <a:pPr lvl="1"/>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29</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US" dirty="0" smtClean="0"/>
              <a:t>I have worked quite happily for years with a phased development contract. The original contract was a fixed scope contract with a cost ceiling, but as we worked together and built up the level of trust, the surrounding text just withered away. Trust, a bit of boilerplate, the sprint contract and a quarterly sign-off from top management worked quite nicely. </a:t>
            </a:r>
          </a:p>
          <a:p>
            <a:pPr lvl="1"/>
            <a:endParaRPr lang="en-US" dirty="0" smtClean="0"/>
          </a:p>
          <a:p>
            <a:pPr lvl="1"/>
            <a:r>
              <a:rPr lang="en-US" dirty="0" smtClean="0"/>
              <a:t>I think the “Money for nothing, changes for free” contract could be very attractive. It’s a cooperative model, which offers incentives to both parties to keep the costs down and rewards higher productivity achieved with Scrum teams. It might be compatible with a cost ceiling although I would be wary of losing the cooperative relationship. </a:t>
            </a:r>
          </a:p>
          <a:p>
            <a:pPr lvl="1"/>
            <a:endParaRPr lang="en-US" dirty="0" smtClean="0"/>
          </a:p>
          <a:p>
            <a:pPr lvl="1"/>
            <a:r>
              <a:rPr lang="en-US" dirty="0" smtClean="0"/>
              <a:t>The contract form lays the important groundwork for a successful project. And the Agile Manifesto got right: working with the customer is more important than the contract. So whatever you do, keep the customer relationship positive!</a:t>
            </a:r>
          </a:p>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30</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711200" y="754063"/>
            <a:ext cx="5370513" cy="3719512"/>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79165" y="4712708"/>
            <a:ext cx="5436170" cy="4381241"/>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32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881756">
              <a:defRPr/>
            </a:pPr>
            <a:r>
              <a:rPr lang="en-US" dirty="0" smtClean="0">
                <a:latin typeface="Arial" pitchFamily="34" charset="0"/>
                <a:cs typeface="Arial" pitchFamily="34" charset="0"/>
              </a:rPr>
              <a:t>What‘s at stake? Money, Success and Risk.</a:t>
            </a:r>
            <a:r>
              <a:rPr lang="de-CH" dirty="0" smtClean="0">
                <a:latin typeface="Arial" pitchFamily="34" charset="0"/>
                <a:cs typeface="Arial" pitchFamily="34" charset="0"/>
              </a:rPr>
              <a:t> </a:t>
            </a:r>
          </a:p>
          <a:p>
            <a:pPr defTabSz="881756">
              <a:defRPr/>
            </a:pPr>
            <a:endParaRPr lang="en-US" dirty="0" smtClean="0">
              <a:latin typeface="Arial" pitchFamily="34" charset="0"/>
              <a:cs typeface="Arial" pitchFamily="34" charset="0"/>
            </a:endParaRPr>
          </a:p>
          <a:p>
            <a:pPr defTabSz="881756">
              <a:defRPr/>
            </a:pPr>
            <a:r>
              <a:rPr lang="en-US" dirty="0" smtClean="0">
                <a:latin typeface="Arial" pitchFamily="34" charset="0"/>
                <a:cs typeface="Arial" pitchFamily="34" charset="0"/>
              </a:rPr>
              <a:t>Although the Agile Manifesto values customer collaboration above contracts, contacts are necessary when working with external suppliers.</a:t>
            </a:r>
          </a:p>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881756">
              <a:defRPr/>
            </a:pPr>
            <a:r>
              <a:rPr lang="en-US" dirty="0" smtClean="0"/>
              <a:t>Does the right contract guarantee success? No. But it makes life easier.</a:t>
            </a:r>
            <a:endParaRPr lang="en-US" noProof="0" dirty="0" smtClean="0"/>
          </a:p>
          <a:p>
            <a:r>
              <a:rPr lang="en-US" dirty="0" smtClean="0"/>
              <a:t>Does the wrong contract prevent success? No. But it makes life more difficult.</a:t>
            </a:r>
          </a:p>
          <a:p>
            <a:endParaRPr lang="en-US" dirty="0" smtClean="0"/>
          </a:p>
          <a:p>
            <a:r>
              <a:rPr lang="en-US" dirty="0" smtClean="0"/>
              <a:t>The right rules increase the chance of success for both parties. The wrong rules make cooperation difficult and hinder progress. </a:t>
            </a:r>
          </a:p>
          <a:p>
            <a:endParaRPr lang="de-CH" dirty="0" smtClean="0"/>
          </a:p>
        </p:txBody>
      </p:sp>
      <p:sp>
        <p:nvSpPr>
          <p:cNvPr id="4" name="Foliennummernplatzhalter 3"/>
          <p:cNvSpPr>
            <a:spLocks noGrp="1"/>
          </p:cNvSpPr>
          <p:nvPr>
            <p:ph type="sldNum" sz="quarter" idx="10"/>
          </p:nvPr>
        </p:nvSpPr>
        <p:spPr/>
        <p:txBody>
          <a:bodyPr/>
          <a:lstStyle/>
          <a:p>
            <a:fld id="{18CCDE89-7C88-4521-8D8A-F6016A7D88D2}" type="slidenum">
              <a:rPr lang="de-DE" smtClean="0"/>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18CCDE89-7C88-4521-8D8A-F6016A7D88D2}"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latin typeface="Arial" pitchFamily="34" charset="0"/>
                <a:cs typeface="Arial" pitchFamily="34" charset="0"/>
              </a:rPr>
              <a:t>In theory, they are freely entered by both parties to create optimal conditions for successfully completing the project.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In practice, contracts are often seen as competitive games, in which the objective is to place the other party at a disadvantage, especially if things go badly.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Very large companies and governments often have standard conditions which have to be accepted en bloc as a pre-requisite to doing business with them. These conditions are seldom fair, so a reasonable project outcome depends heavily on a good relationship with the actual customer and avoiding recourse to the contract or the law. The Agile Manifesto is right in this point: customer relationships are more important than written contracts!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Even negotiated contracts do not always strive for a win-win situation, so you may need the help of experts. However from the customer perspective, contracts produce no added value. They are a waste product, so the effort spent negotiating &amp; producing them should be minimized.</a:t>
            </a:r>
          </a:p>
          <a:p>
            <a:endParaRPr lang="de-CH" dirty="0" smtClean="0"/>
          </a:p>
        </p:txBody>
      </p:sp>
      <p:sp>
        <p:nvSpPr>
          <p:cNvPr id="4" name="Foliennummernplatzhalter 3"/>
          <p:cNvSpPr>
            <a:spLocks noGrp="1"/>
          </p:cNvSpPr>
          <p:nvPr>
            <p:ph type="sldNum" sz="quarter" idx="10"/>
          </p:nvPr>
        </p:nvSpPr>
        <p:spPr/>
        <p:txBody>
          <a:bodyPr/>
          <a:lstStyle/>
          <a:p>
            <a:fld id="{18CCDE89-7C88-4521-8D8A-F6016A7D88D2}"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smtClean="0">
              <a:latin typeface="Arial" pitchFamily="34" charset="0"/>
              <a:cs typeface="Arial" pitchFamily="34" charset="0"/>
            </a:endParaRPr>
          </a:p>
          <a:p>
            <a:r>
              <a:rPr lang="en-US" dirty="0" smtClean="0">
                <a:latin typeface="Arial" pitchFamily="34" charset="0"/>
                <a:cs typeface="Arial" pitchFamily="34" charset="0"/>
              </a:rPr>
              <a:t>What happens if something goes wrong? Who pays how much if the project is more difficult than expected? Who benefits if the project is finished earlier than planned?</a:t>
            </a:r>
            <a:endParaRPr lang="en-US" dirty="0"/>
          </a:p>
        </p:txBody>
      </p:sp>
      <p:sp>
        <p:nvSpPr>
          <p:cNvPr id="4" name="Foliennummernplatzhalter 3"/>
          <p:cNvSpPr>
            <a:spLocks noGrp="1"/>
          </p:cNvSpPr>
          <p:nvPr>
            <p:ph type="sldNum" sz="quarter" idx="10"/>
          </p:nvPr>
        </p:nvSpPr>
        <p:spPr/>
        <p:txBody>
          <a:bodyPr/>
          <a:lstStyle/>
          <a:p>
            <a:fld id="{18CCDE89-7C88-4521-8D8A-F6016A7D88D2}"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4312" y="857232"/>
            <a:ext cx="8915400" cy="714380"/>
          </a:xfrm>
          <a:solidFill>
            <a:srgbClr val="FFFFFF">
              <a:alpha val="80000"/>
            </a:srgbClr>
          </a:solidFill>
          <a:effectLst>
            <a:outerShdw blurRad="50800" dist="38100" dir="2700000" algn="tl" rotWithShape="0">
              <a:prstClr val="black">
                <a:alpha val="40000"/>
              </a:prstClr>
            </a:outerShdw>
          </a:effectLst>
        </p:spPr>
        <p:txBody>
          <a:bodyPr/>
          <a:lstStyle/>
          <a:p>
            <a:r>
              <a:rPr lang="de-DE" noProof="0" smtClean="0"/>
              <a:t>Titelmasterformat durch Klicken bearbeiten</a:t>
            </a:r>
            <a:endParaRPr lang="de-DE" dirty="0"/>
          </a:p>
        </p:txBody>
      </p:sp>
      <p:sp>
        <p:nvSpPr>
          <p:cNvPr id="3" name="Inhaltsplatzhalter 2"/>
          <p:cNvSpPr>
            <a:spLocks noGrp="1"/>
          </p:cNvSpPr>
          <p:nvPr>
            <p:ph idx="1"/>
          </p:nvPr>
        </p:nvSpPr>
        <p:spPr>
          <a:xfrm>
            <a:off x="464312" y="1571612"/>
            <a:ext cx="8915400" cy="4525963"/>
          </a:xfrm>
          <a:prstGeom prst="rect">
            <a:avLst/>
          </a:prstGeom>
          <a:solidFill>
            <a:srgbClr val="FFFFFF">
              <a:alpha val="80000"/>
            </a:srgbClr>
          </a:solidFill>
          <a:effectLst>
            <a:outerShdw blurRad="50800" dist="38100" dir="2700000" algn="tl" rotWithShape="0">
              <a:prstClr val="black">
                <a:alpha val="40000"/>
              </a:prstClr>
            </a:outerShdw>
          </a:effectLst>
        </p:spPr>
        <p:txBody>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US" noProof="0"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Textplatzhalter 5"/>
          <p:cNvSpPr>
            <a:spLocks noGrp="1"/>
          </p:cNvSpPr>
          <p:nvPr>
            <p:ph type="body" sz="quarter" idx="10"/>
          </p:nvPr>
        </p:nvSpPr>
        <p:spPr>
          <a:xfrm>
            <a:off x="523875" y="6215098"/>
            <a:ext cx="4643438" cy="214293"/>
          </a:xfrm>
        </p:spPr>
        <p:txBody>
          <a:bodyPr>
            <a:noAutofit/>
          </a:bodyPr>
          <a:lstStyle>
            <a:lvl1pPr>
              <a:buNone/>
              <a:defRPr sz="1000"/>
            </a:lvl1pPr>
            <a:lvl2pPr>
              <a:buNone/>
              <a:defRPr sz="1000"/>
            </a:lvl2pPr>
            <a:lvl3pPr>
              <a:buNone/>
              <a:defRPr sz="1000"/>
            </a:lvl3pPr>
            <a:lvl4pPr>
              <a:buNone/>
              <a:defRPr sz="1000"/>
            </a:lvl4pPr>
            <a:lvl5pPr>
              <a:buNone/>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Zwei Inhalte">
    <p:spTree>
      <p:nvGrpSpPr>
        <p:cNvPr id="1" name=""/>
        <p:cNvGrpSpPr/>
        <p:nvPr/>
      </p:nvGrpSpPr>
      <p:grpSpPr>
        <a:xfrm>
          <a:off x="0" y="0"/>
          <a:ext cx="0" cy="0"/>
          <a:chOff x="0" y="0"/>
          <a:chExt cx="0" cy="0"/>
        </a:xfrm>
      </p:grpSpPr>
      <p:sp>
        <p:nvSpPr>
          <p:cNvPr id="6" name="AutoShape 1"/>
          <p:cNvSpPr>
            <a:spLocks noChangeArrowheads="1"/>
          </p:cNvSpPr>
          <p:nvPr userDrawn="1"/>
        </p:nvSpPr>
        <p:spPr bwMode="auto">
          <a:xfrm>
            <a:off x="438547" y="857232"/>
            <a:ext cx="4733727" cy="564360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4" name="Inhaltsplatzhalter 3"/>
          <p:cNvSpPr>
            <a:spLocks noGrp="1"/>
          </p:cNvSpPr>
          <p:nvPr>
            <p:ph sz="half" idx="2"/>
          </p:nvPr>
        </p:nvSpPr>
        <p:spPr>
          <a:xfrm>
            <a:off x="5292758" y="1000108"/>
            <a:ext cx="4375150" cy="535785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9" name="Textplatzhalter 8"/>
          <p:cNvSpPr>
            <a:spLocks noGrp="1"/>
          </p:cNvSpPr>
          <p:nvPr>
            <p:ph type="body" sz="quarter" idx="10"/>
          </p:nvPr>
        </p:nvSpPr>
        <p:spPr>
          <a:xfrm>
            <a:off x="5310195" y="6215098"/>
            <a:ext cx="4357718" cy="214313"/>
          </a:xfrm>
        </p:spPr>
        <p:txBody>
          <a:bodyPr>
            <a:noAutofit/>
          </a:bodyPr>
          <a:lstStyle>
            <a:lvl1pPr>
              <a:buNone/>
              <a:defRPr sz="900"/>
            </a:lvl1pPr>
            <a:lvl2pPr>
              <a:buNone/>
              <a:defRPr sz="900"/>
            </a:lvl2pPr>
            <a:lvl3pPr>
              <a:buNone/>
              <a:defRPr sz="900"/>
            </a:lvl3pPr>
            <a:lvl4pPr>
              <a:buNone/>
              <a:defRPr sz="900"/>
            </a:lvl4pPr>
            <a:lvl5pPr>
              <a:buNone/>
              <a:defRPr sz="9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Titel 6"/>
          <p:cNvSpPr>
            <a:spLocks noGrp="1"/>
          </p:cNvSpPr>
          <p:nvPr>
            <p:ph type="title"/>
          </p:nvPr>
        </p:nvSpPr>
        <p:spPr>
          <a:xfrm>
            <a:off x="595282" y="1000108"/>
            <a:ext cx="4286280" cy="5357850"/>
          </a:xfrm>
        </p:spPr>
        <p:txBody>
          <a:bodyPr/>
          <a:lstStyle>
            <a:lvl1pPr>
              <a:defRPr sz="2400">
                <a:solidFill>
                  <a:schemeClr val="bg1"/>
                </a:solidFill>
              </a:defRPr>
            </a:lvl1pPr>
          </a:lstStyle>
          <a:p>
            <a:r>
              <a:rPr lang="de-DE" dirty="0" smtClean="0"/>
              <a:t>Titelmasterformat durch Klicken bearbeiten</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6" name="AutoShape 1"/>
          <p:cNvSpPr>
            <a:spLocks noChangeArrowheads="1"/>
          </p:cNvSpPr>
          <p:nvPr userDrawn="1"/>
        </p:nvSpPr>
        <p:spPr bwMode="auto">
          <a:xfrm>
            <a:off x="438561" y="1571612"/>
            <a:ext cx="9467453" cy="4929222"/>
          </a:xfrm>
          <a:prstGeom prst="roundRect">
            <a:avLst>
              <a:gd name="adj" fmla="val 23"/>
            </a:avLst>
          </a:prstGeom>
          <a:solidFill>
            <a:schemeClr val="accent6">
              <a:lumMod val="40000"/>
              <a:lumOff val="60000"/>
            </a:schemeClr>
          </a:solidFill>
          <a:ln w="9525">
            <a:noFill/>
            <a:round/>
            <a:headEnd/>
            <a:tailEnd/>
          </a:ln>
          <a:effectLst/>
        </p:spPr>
        <p:txBody>
          <a:bodyPr wrap="none" anchor="ctr"/>
          <a:lstStyle/>
          <a:p>
            <a:endParaRPr lang="de-DE"/>
          </a:p>
        </p:txBody>
      </p:sp>
      <p:sp>
        <p:nvSpPr>
          <p:cNvPr id="7"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
        <p:nvSpPr>
          <p:cNvPr id="3" name="Inhaltsplatzhalter 2"/>
          <p:cNvSpPr>
            <a:spLocks noGrp="1"/>
          </p:cNvSpPr>
          <p:nvPr>
            <p:ph sz="half" idx="1"/>
          </p:nvPr>
        </p:nvSpPr>
        <p:spPr>
          <a:xfrm>
            <a:off x="541703" y="1714488"/>
            <a:ext cx="4328747" cy="4411675"/>
          </a:xfrm>
        </p:spPr>
        <p:txBody>
          <a:bodyPr anchor="ctr">
            <a:normAutofit/>
          </a:bodyPr>
          <a:lstStyle>
            <a:lvl1pPr algn="ctr">
              <a:buNone/>
              <a:defRPr sz="2000">
                <a:solidFill>
                  <a:schemeClr val="bg1"/>
                </a:solidFill>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5292758" y="1714488"/>
            <a:ext cx="4375150" cy="44116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graphicFrame>
        <p:nvGraphicFramePr>
          <p:cNvPr id="5" name="Group 7"/>
          <p:cNvGraphicFramePr>
            <a:graphicFrameLocks noGrp="1"/>
          </p:cNvGraphicFramePr>
          <p:nvPr userDrawn="1"/>
        </p:nvGraphicFramePr>
        <p:xfrm>
          <a:off x="0" y="6492264"/>
          <a:ext cx="9919442" cy="365760"/>
        </p:xfrm>
        <a:graphic>
          <a:graphicData uri="http://schemas.openxmlformats.org/drawingml/2006/table">
            <a:tbl>
              <a:tblPr/>
              <a:tblGrid>
                <a:gridCol w="405664"/>
                <a:gridCol w="535165"/>
                <a:gridCol w="867496"/>
                <a:gridCol w="3358989"/>
                <a:gridCol w="3101987"/>
                <a:gridCol w="1424504"/>
                <a:gridCol w="225637"/>
              </a:tblGrid>
              <a:tr h="298450">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de-DE" sz="800" b="0" i="0" u="none" strike="noStrike" cap="none" normalizeH="0" baseline="0" dirty="0" smtClean="0">
                        <a:ln>
                          <a:noFill/>
                        </a:ln>
                        <a:solidFill>
                          <a:srgbClr val="FFFFFF"/>
                        </a:solidFill>
                        <a:effectLst/>
                        <a:latin typeface="Arial" charset="0"/>
                        <a:cs typeface="Lucida Sans Unicode" charset="0"/>
                      </a:endParaRP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r>
                        <a:rPr lang="de-DE" sz="800" dirty="0" smtClean="0">
                          <a:solidFill>
                            <a:schemeClr val="bg1"/>
                          </a:solidFill>
                          <a:latin typeface="Arial" pitchFamily="34" charset="0"/>
                          <a:cs typeface="Arial" pitchFamily="34" charset="0"/>
                        </a:rPr>
                        <a:t>© 2008 Peter Stevens</a:t>
                      </a:r>
                      <a:endParaRPr lang="de-DE" sz="800" dirty="0">
                        <a:solidFill>
                          <a:schemeClr val="bg1"/>
                        </a:solidFill>
                        <a:latin typeface="Arial" pitchFamily="34" charset="0"/>
                        <a:cs typeface="Arial" pitchFamily="34" charset="0"/>
                      </a:endParaRPr>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DE" sz="800" b="0" i="0" u="none" strike="noStrike" cap="none" normalizeH="0" baseline="0" dirty="0" smtClean="0">
                          <a:ln>
                            <a:noFill/>
                          </a:ln>
                          <a:solidFill>
                            <a:srgbClr val="FFFFFF"/>
                          </a:solidFill>
                          <a:effectLst/>
                          <a:latin typeface="Arial" charset="0"/>
                          <a:cs typeface="Lucida Sans Unicode" charset="0"/>
                        </a:rPr>
                        <a:t>sierra-charlie.com</a:t>
                      </a: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bl>
          </a:graphicData>
        </a:graphic>
      </p:graphicFrame>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7" name="AutoShape 1"/>
          <p:cNvSpPr>
            <a:spLocks noChangeArrowheads="1"/>
          </p:cNvSpPr>
          <p:nvPr userDrawn="1"/>
        </p:nvSpPr>
        <p:spPr bwMode="auto">
          <a:xfrm>
            <a:off x="438561" y="1571612"/>
            <a:ext cx="9467453" cy="4929222"/>
          </a:xfrm>
          <a:prstGeom prst="roundRect">
            <a:avLst>
              <a:gd name="adj" fmla="val 23"/>
            </a:avLst>
          </a:prstGeom>
          <a:solidFill>
            <a:schemeClr val="accent6">
              <a:lumMod val="40000"/>
              <a:lumOff val="60000"/>
            </a:schemeClr>
          </a:solidFill>
          <a:ln w="9525">
            <a:noFill/>
            <a:round/>
            <a:headEnd/>
            <a:tailEnd/>
          </a:ln>
          <a:effectLst/>
        </p:spPr>
        <p:txBody>
          <a:bodyPr wrap="none" anchor="ctr"/>
          <a:lstStyle/>
          <a:p>
            <a:endParaRPr lang="de-DE"/>
          </a:p>
        </p:txBody>
      </p:sp>
      <p:sp>
        <p:nvSpPr>
          <p:cNvPr id="8"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lvl1pPr>
              <a:defRPr/>
            </a:lvl1p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541703" y="1731972"/>
            <a:ext cx="4330467" cy="603263"/>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4" name="Inhaltsplatzhalter 3"/>
          <p:cNvSpPr>
            <a:spLocks noGrp="1"/>
          </p:cNvSpPr>
          <p:nvPr>
            <p:ph sz="half" idx="2"/>
          </p:nvPr>
        </p:nvSpPr>
        <p:spPr>
          <a:xfrm>
            <a:off x="541703" y="2335232"/>
            <a:ext cx="4330467" cy="39512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5" name="Textplatzhalter 4"/>
          <p:cNvSpPr>
            <a:spLocks noGrp="1"/>
          </p:cNvSpPr>
          <p:nvPr>
            <p:ph type="body" sz="quarter" idx="3"/>
          </p:nvPr>
        </p:nvSpPr>
        <p:spPr>
          <a:xfrm>
            <a:off x="5289320" y="1731972"/>
            <a:ext cx="4378590" cy="6032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6" name="Inhaltsplatzhalter 5"/>
          <p:cNvSpPr>
            <a:spLocks noGrp="1"/>
          </p:cNvSpPr>
          <p:nvPr>
            <p:ph sz="quarter" idx="4"/>
          </p:nvPr>
        </p:nvSpPr>
        <p:spPr>
          <a:xfrm>
            <a:off x="5289320" y="2335232"/>
            <a:ext cx="437859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enutzerdefiniertes Layout">
    <p:spTree>
      <p:nvGrpSpPr>
        <p:cNvPr id="1" name=""/>
        <p:cNvGrpSpPr/>
        <p:nvPr/>
      </p:nvGrpSpPr>
      <p:grpSpPr>
        <a:xfrm>
          <a:off x="0" y="0"/>
          <a:ext cx="0" cy="0"/>
          <a:chOff x="0" y="0"/>
          <a:chExt cx="0" cy="0"/>
        </a:xfrm>
      </p:grpSpPr>
      <p:sp>
        <p:nvSpPr>
          <p:cNvPr id="4" name="Inhaltsplatzhalter 3"/>
          <p:cNvSpPr>
            <a:spLocks noGrp="1"/>
          </p:cNvSpPr>
          <p:nvPr>
            <p:ph sz="quarter" idx="10"/>
          </p:nvPr>
        </p:nvSpPr>
        <p:spPr>
          <a:xfrm>
            <a:off x="452438" y="1571612"/>
            <a:ext cx="3143240" cy="4929222"/>
          </a:xfrm>
          <a:solidFill>
            <a:schemeClr val="tx2">
              <a:lumMod val="20000"/>
              <a:lumOff val="80000"/>
            </a:schemeClr>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Inhaltsplatzhalter 8"/>
          <p:cNvSpPr>
            <a:spLocks noGrp="1"/>
          </p:cNvSpPr>
          <p:nvPr>
            <p:ph sz="quarter" idx="11"/>
          </p:nvPr>
        </p:nvSpPr>
        <p:spPr>
          <a:xfrm>
            <a:off x="3595693" y="1571625"/>
            <a:ext cx="3214700" cy="4929188"/>
          </a:xfrm>
          <a:solidFill>
            <a:schemeClr val="tx2">
              <a:lumMod val="60000"/>
              <a:lumOff val="40000"/>
            </a:schemeClr>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1" name="Inhaltsplatzhalter 10"/>
          <p:cNvSpPr>
            <a:spLocks noGrp="1"/>
          </p:cNvSpPr>
          <p:nvPr>
            <p:ph sz="quarter" idx="12"/>
          </p:nvPr>
        </p:nvSpPr>
        <p:spPr>
          <a:xfrm>
            <a:off x="6810388" y="1571625"/>
            <a:ext cx="3095612" cy="4929188"/>
          </a:xfrm>
          <a:solidFill>
            <a:schemeClr val="tx2">
              <a:lumMod val="75000"/>
            </a:schemeClr>
          </a:solidFill>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2" name="Titel 1"/>
          <p:cNvSpPr>
            <a:spLocks noGrp="1"/>
          </p:cNvSpPr>
          <p:nvPr>
            <p:ph type="title"/>
          </p:nvPr>
        </p:nvSpPr>
        <p:spPr/>
        <p:txBody>
          <a:bodyPr/>
          <a:lstStyle/>
          <a:p>
            <a:r>
              <a:rPr lang="de-DE" dirty="0" smtClean="0"/>
              <a:t>Titelmasterformat durch Klicken bearbeiten</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Textplatzhalter 5"/>
          <p:cNvSpPr>
            <a:spLocks noGrp="1"/>
          </p:cNvSpPr>
          <p:nvPr>
            <p:ph type="body" sz="quarter" idx="10"/>
          </p:nvPr>
        </p:nvSpPr>
        <p:spPr>
          <a:xfrm>
            <a:off x="523875" y="6215098"/>
            <a:ext cx="4643438" cy="214293"/>
          </a:xfrm>
        </p:spPr>
        <p:txBody>
          <a:bodyPr>
            <a:noAutofit/>
          </a:bodyPr>
          <a:lstStyle>
            <a:lvl1pPr>
              <a:buNone/>
              <a:defRPr sz="1000"/>
            </a:lvl1pPr>
            <a:lvl2pPr>
              <a:buNone/>
              <a:defRPr sz="1000"/>
            </a:lvl2pPr>
            <a:lvl3pPr>
              <a:buNone/>
              <a:defRPr sz="1000"/>
            </a:lvl3pPr>
            <a:lvl4pPr>
              <a:buNone/>
              <a:defRPr sz="1000"/>
            </a:lvl4pPr>
            <a:lvl5pPr>
              <a:buNone/>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Zwei Inhalte">
    <p:spTree>
      <p:nvGrpSpPr>
        <p:cNvPr id="1" name=""/>
        <p:cNvGrpSpPr/>
        <p:nvPr/>
      </p:nvGrpSpPr>
      <p:grpSpPr>
        <a:xfrm>
          <a:off x="0" y="0"/>
          <a:ext cx="0" cy="0"/>
          <a:chOff x="0" y="0"/>
          <a:chExt cx="0" cy="0"/>
        </a:xfrm>
      </p:grpSpPr>
      <p:sp>
        <p:nvSpPr>
          <p:cNvPr id="6" name="AutoShape 1"/>
          <p:cNvSpPr>
            <a:spLocks noChangeArrowheads="1"/>
          </p:cNvSpPr>
          <p:nvPr userDrawn="1"/>
        </p:nvSpPr>
        <p:spPr bwMode="auto">
          <a:xfrm>
            <a:off x="438547" y="857232"/>
            <a:ext cx="4733727" cy="564360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4" name="Inhaltsplatzhalter 3"/>
          <p:cNvSpPr>
            <a:spLocks noGrp="1"/>
          </p:cNvSpPr>
          <p:nvPr>
            <p:ph sz="half" idx="2"/>
          </p:nvPr>
        </p:nvSpPr>
        <p:spPr>
          <a:xfrm>
            <a:off x="5292758" y="1000108"/>
            <a:ext cx="4375150" cy="514353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9" name="Textplatzhalter 8"/>
          <p:cNvSpPr>
            <a:spLocks noGrp="1"/>
          </p:cNvSpPr>
          <p:nvPr>
            <p:ph type="body" sz="quarter" idx="10"/>
          </p:nvPr>
        </p:nvSpPr>
        <p:spPr>
          <a:xfrm>
            <a:off x="5310195" y="6215098"/>
            <a:ext cx="4357718" cy="214313"/>
          </a:xfrm>
        </p:spPr>
        <p:txBody>
          <a:bodyPr>
            <a:noAutofit/>
          </a:bodyPr>
          <a:lstStyle>
            <a:lvl1pPr>
              <a:buNone/>
              <a:defRPr sz="900"/>
            </a:lvl1pPr>
            <a:lvl2pPr>
              <a:buNone/>
              <a:defRPr sz="900"/>
            </a:lvl2pPr>
            <a:lvl3pPr>
              <a:buNone/>
              <a:defRPr sz="900"/>
            </a:lvl3pPr>
            <a:lvl4pPr>
              <a:buNone/>
              <a:defRPr sz="900"/>
            </a:lvl4pPr>
            <a:lvl5pPr>
              <a:buNone/>
              <a:defRPr sz="9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Titel 6"/>
          <p:cNvSpPr>
            <a:spLocks noGrp="1"/>
          </p:cNvSpPr>
          <p:nvPr>
            <p:ph type="title"/>
          </p:nvPr>
        </p:nvSpPr>
        <p:spPr>
          <a:xfrm>
            <a:off x="595282" y="1000108"/>
            <a:ext cx="4286280" cy="5357850"/>
          </a:xfrm>
        </p:spPr>
        <p:txBody>
          <a:bodyPr/>
          <a:lstStyle>
            <a:lvl1pPr>
              <a:defRPr sz="2400">
                <a:solidFill>
                  <a:schemeClr val="bg1"/>
                </a:solidFill>
              </a:defRPr>
            </a:lvl1pPr>
          </a:lstStyle>
          <a:p>
            <a:r>
              <a:rPr lang="de-DE" dirty="0" smtClean="0"/>
              <a:t>Titelmasterformat durch Klicken bearbeiten</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solidFill>
            <a:srgbClr val="FFFFFF">
              <a:alpha val="80000"/>
            </a:srgbClr>
          </a:solidFill>
          <a:effectLst>
            <a:outerShdw blurRad="50800" dist="38100" dir="2700000" algn="tl" rotWithShape="0">
              <a:prstClr val="black">
                <a:alpha val="40000"/>
              </a:prstClr>
            </a:outerShdw>
          </a:effectLst>
        </p:spPr>
        <p:txBody>
          <a:bodyPr/>
          <a:lstStyle/>
          <a:p>
            <a:r>
              <a:rPr lang="de-DE" smtClean="0"/>
              <a:t>Titelmasterformat durch Klicken bearbeiten</a:t>
            </a:r>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5" name="AutoShape 1"/>
          <p:cNvSpPr>
            <a:spLocks noChangeArrowheads="1"/>
          </p:cNvSpPr>
          <p:nvPr userDrawn="1"/>
        </p:nvSpPr>
        <p:spPr bwMode="auto">
          <a:xfrm>
            <a:off x="438561" y="1571612"/>
            <a:ext cx="9467453" cy="4929222"/>
          </a:xfrm>
          <a:prstGeom prst="roundRect">
            <a:avLst>
              <a:gd name="adj" fmla="val 23"/>
            </a:avLst>
          </a:prstGeom>
          <a:solidFill>
            <a:srgbClr val="FC6F6C"/>
          </a:solidFill>
          <a:ln w="9525">
            <a:noFill/>
            <a:round/>
            <a:headEnd/>
            <a:tailEnd/>
          </a:ln>
          <a:effectLst/>
        </p:spPr>
        <p:txBody>
          <a:bodyPr wrap="none" anchor="ctr"/>
          <a:lstStyle/>
          <a:p>
            <a:endParaRPr lang="de-DE"/>
          </a:p>
        </p:txBody>
      </p:sp>
      <p:sp>
        <p:nvSpPr>
          <p:cNvPr id="6"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
        <p:nvSpPr>
          <p:cNvPr id="3" name="Inhaltsplatzhalter 2"/>
          <p:cNvSpPr>
            <a:spLocks noGrp="1"/>
          </p:cNvSpPr>
          <p:nvPr>
            <p:ph sz="half" idx="1"/>
          </p:nvPr>
        </p:nvSpPr>
        <p:spPr>
          <a:xfrm>
            <a:off x="541703" y="1714488"/>
            <a:ext cx="4328747" cy="4411675"/>
          </a:xfrm>
        </p:spPr>
        <p:txBody>
          <a:bodyPr anchor="ctr">
            <a:normAutofit/>
          </a:bodyPr>
          <a:lstStyle>
            <a:lvl1pPr algn="ctr">
              <a:buFont typeface="Arial" pitchFamily="34" charset="0"/>
              <a:buNone/>
              <a:defRPr sz="2000">
                <a:solidFill>
                  <a:schemeClr val="bg1"/>
                </a:solidFill>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5292758" y="1714488"/>
            <a:ext cx="4375150" cy="44116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7" name="AutoShape 1"/>
          <p:cNvSpPr>
            <a:spLocks noChangeArrowheads="1"/>
          </p:cNvSpPr>
          <p:nvPr userDrawn="1"/>
        </p:nvSpPr>
        <p:spPr bwMode="auto">
          <a:xfrm>
            <a:off x="438561" y="1571612"/>
            <a:ext cx="9467453" cy="4929222"/>
          </a:xfrm>
          <a:prstGeom prst="roundRect">
            <a:avLst>
              <a:gd name="adj" fmla="val 23"/>
            </a:avLst>
          </a:prstGeom>
          <a:solidFill>
            <a:srgbClr val="FC6F6C"/>
          </a:solidFill>
          <a:ln w="9525">
            <a:noFill/>
            <a:round/>
            <a:headEnd/>
            <a:tailEnd/>
          </a:ln>
          <a:effectLst/>
        </p:spPr>
        <p:txBody>
          <a:bodyPr wrap="none" anchor="ctr"/>
          <a:lstStyle/>
          <a:p>
            <a:endParaRPr lang="de-DE"/>
          </a:p>
        </p:txBody>
      </p:sp>
      <p:sp>
        <p:nvSpPr>
          <p:cNvPr id="8"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lvl1pPr>
              <a:defRPr/>
            </a:lvl1pPr>
          </a:lstStyle>
          <a:p>
            <a:r>
              <a:rPr lang="en-US" noProof="0" smtClean="0"/>
              <a:t>Titelmasterformat durch Klicken bearbeiten</a:t>
            </a:r>
            <a:endParaRPr lang="en-US" noProof="0"/>
          </a:p>
        </p:txBody>
      </p:sp>
      <p:sp>
        <p:nvSpPr>
          <p:cNvPr id="3" name="Textplatzhalter 2"/>
          <p:cNvSpPr>
            <a:spLocks noGrp="1"/>
          </p:cNvSpPr>
          <p:nvPr>
            <p:ph type="body" idx="1"/>
          </p:nvPr>
        </p:nvSpPr>
        <p:spPr>
          <a:xfrm>
            <a:off x="541703" y="1731972"/>
            <a:ext cx="4330467" cy="603263"/>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4" name="Inhaltsplatzhalter 3"/>
          <p:cNvSpPr>
            <a:spLocks noGrp="1"/>
          </p:cNvSpPr>
          <p:nvPr>
            <p:ph sz="half" idx="2"/>
          </p:nvPr>
        </p:nvSpPr>
        <p:spPr>
          <a:xfrm>
            <a:off x="541703" y="2335232"/>
            <a:ext cx="4330467" cy="39512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5" name="Textplatzhalter 4"/>
          <p:cNvSpPr>
            <a:spLocks noGrp="1"/>
          </p:cNvSpPr>
          <p:nvPr>
            <p:ph type="body" sz="quarter" idx="3"/>
          </p:nvPr>
        </p:nvSpPr>
        <p:spPr>
          <a:xfrm>
            <a:off x="5289320" y="1731972"/>
            <a:ext cx="4378590" cy="6032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Textmasterformate durch Klicken bearbeiten</a:t>
            </a:r>
          </a:p>
        </p:txBody>
      </p:sp>
      <p:sp>
        <p:nvSpPr>
          <p:cNvPr id="6" name="Inhaltsplatzhalter 5"/>
          <p:cNvSpPr>
            <a:spLocks noGrp="1"/>
          </p:cNvSpPr>
          <p:nvPr>
            <p:ph sz="quarter" idx="4"/>
          </p:nvPr>
        </p:nvSpPr>
        <p:spPr>
          <a:xfrm>
            <a:off x="5289320" y="2335232"/>
            <a:ext cx="437859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enutzerdefiniertes Layout">
    <p:spTree>
      <p:nvGrpSpPr>
        <p:cNvPr id="1" name=""/>
        <p:cNvGrpSpPr/>
        <p:nvPr/>
      </p:nvGrpSpPr>
      <p:grpSpPr>
        <a:xfrm>
          <a:off x="0" y="0"/>
          <a:ext cx="0" cy="0"/>
          <a:chOff x="0" y="0"/>
          <a:chExt cx="0" cy="0"/>
        </a:xfrm>
      </p:grpSpPr>
      <p:sp>
        <p:nvSpPr>
          <p:cNvPr id="8" name="Rechteck 7"/>
          <p:cNvSpPr/>
          <p:nvPr userDrawn="1"/>
        </p:nvSpPr>
        <p:spPr>
          <a:xfrm>
            <a:off x="6810388" y="1571612"/>
            <a:ext cx="3143272" cy="4929222"/>
          </a:xfrm>
          <a:prstGeom prst="rect">
            <a:avLst/>
          </a:prstGeom>
          <a:solidFill>
            <a:srgbClr val="6C3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userDrawn="1"/>
        </p:nvSpPr>
        <p:spPr>
          <a:xfrm>
            <a:off x="3595696" y="1571612"/>
            <a:ext cx="3214697" cy="4929222"/>
          </a:xfrm>
          <a:prstGeom prst="rect">
            <a:avLst/>
          </a:prstGeom>
          <a:solidFill>
            <a:srgbClr val="F67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hteck 5"/>
          <p:cNvSpPr/>
          <p:nvPr userDrawn="1"/>
        </p:nvSpPr>
        <p:spPr>
          <a:xfrm>
            <a:off x="452406" y="1571612"/>
            <a:ext cx="3143272" cy="49292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nhaltsplatzhalter 8"/>
          <p:cNvSpPr>
            <a:spLocks noGrp="1"/>
          </p:cNvSpPr>
          <p:nvPr>
            <p:ph sz="quarter" idx="11"/>
          </p:nvPr>
        </p:nvSpPr>
        <p:spPr>
          <a:xfrm>
            <a:off x="3595693" y="1571625"/>
            <a:ext cx="3214700" cy="4929188"/>
          </a:xfrm>
          <a:solidFill>
            <a:srgbClr val="F67B16"/>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1" name="Inhaltsplatzhalter 10"/>
          <p:cNvSpPr>
            <a:spLocks noGrp="1"/>
          </p:cNvSpPr>
          <p:nvPr>
            <p:ph sz="quarter" idx="12"/>
          </p:nvPr>
        </p:nvSpPr>
        <p:spPr>
          <a:xfrm>
            <a:off x="6810388" y="1571625"/>
            <a:ext cx="3095612" cy="4929188"/>
          </a:xfrm>
          <a:solidFill>
            <a:srgbClr val="6C3304"/>
          </a:solidFill>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2" name="Titel 1"/>
          <p:cNvSpPr>
            <a:spLocks noGrp="1"/>
          </p:cNvSpPr>
          <p:nvPr>
            <p:ph type="title"/>
          </p:nvPr>
        </p:nvSpPr>
        <p:spPr/>
        <p:txBody>
          <a:bodyPr/>
          <a:lstStyle/>
          <a:p>
            <a:r>
              <a:rPr lang="de-DE" dirty="0" smtClean="0"/>
              <a:t>Titelmasterformat durch Klicken bearbeiten</a:t>
            </a:r>
            <a:endParaRPr lang="en-US" dirty="0"/>
          </a:p>
        </p:txBody>
      </p:sp>
      <p:sp>
        <p:nvSpPr>
          <p:cNvPr id="10" name="Inhaltsplatzhalter 3"/>
          <p:cNvSpPr>
            <a:spLocks noGrp="1"/>
          </p:cNvSpPr>
          <p:nvPr>
            <p:ph sz="quarter" idx="10"/>
          </p:nvPr>
        </p:nvSpPr>
        <p:spPr>
          <a:xfrm>
            <a:off x="452438" y="1571612"/>
            <a:ext cx="3143240" cy="4929222"/>
          </a:xfrm>
          <a:solidFill>
            <a:schemeClr val="accent6">
              <a:lumMod val="40000"/>
              <a:lumOff val="60000"/>
            </a:schemeClr>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Textplatzhalter 5"/>
          <p:cNvSpPr>
            <a:spLocks noGrp="1"/>
          </p:cNvSpPr>
          <p:nvPr>
            <p:ph type="body" sz="quarter" idx="10"/>
          </p:nvPr>
        </p:nvSpPr>
        <p:spPr>
          <a:xfrm>
            <a:off x="523875" y="6215098"/>
            <a:ext cx="4643438" cy="214293"/>
          </a:xfrm>
        </p:spPr>
        <p:txBody>
          <a:bodyPr>
            <a:noAutofit/>
          </a:bodyPr>
          <a:lstStyle>
            <a:lvl1pPr>
              <a:buNone/>
              <a:defRPr sz="1000"/>
            </a:lvl1pPr>
            <a:lvl2pPr>
              <a:buNone/>
              <a:defRPr sz="1000"/>
            </a:lvl2pPr>
            <a:lvl3pPr>
              <a:buNone/>
              <a:defRPr sz="1000"/>
            </a:lvl3pPr>
            <a:lvl4pPr>
              <a:buNone/>
              <a:defRPr sz="1000"/>
            </a:lvl4pPr>
            <a:lvl5pPr>
              <a:buNone/>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Zwei Inhalte">
    <p:spTree>
      <p:nvGrpSpPr>
        <p:cNvPr id="1" name=""/>
        <p:cNvGrpSpPr/>
        <p:nvPr/>
      </p:nvGrpSpPr>
      <p:grpSpPr>
        <a:xfrm>
          <a:off x="0" y="0"/>
          <a:ext cx="0" cy="0"/>
          <a:chOff x="0" y="0"/>
          <a:chExt cx="0" cy="0"/>
        </a:xfrm>
      </p:grpSpPr>
      <p:sp>
        <p:nvSpPr>
          <p:cNvPr id="6" name="AutoShape 1"/>
          <p:cNvSpPr>
            <a:spLocks noChangeArrowheads="1"/>
          </p:cNvSpPr>
          <p:nvPr userDrawn="1"/>
        </p:nvSpPr>
        <p:spPr bwMode="auto">
          <a:xfrm>
            <a:off x="438547" y="857232"/>
            <a:ext cx="4733727" cy="564360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4" name="Inhaltsplatzhalter 3"/>
          <p:cNvSpPr>
            <a:spLocks noGrp="1"/>
          </p:cNvSpPr>
          <p:nvPr>
            <p:ph sz="half" idx="2"/>
          </p:nvPr>
        </p:nvSpPr>
        <p:spPr>
          <a:xfrm>
            <a:off x="5292758" y="1000108"/>
            <a:ext cx="4375150" cy="535785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9" name="Textplatzhalter 8"/>
          <p:cNvSpPr>
            <a:spLocks noGrp="1"/>
          </p:cNvSpPr>
          <p:nvPr>
            <p:ph type="body" sz="quarter" idx="10"/>
          </p:nvPr>
        </p:nvSpPr>
        <p:spPr>
          <a:xfrm>
            <a:off x="5310195" y="6215098"/>
            <a:ext cx="4357718" cy="214313"/>
          </a:xfrm>
        </p:spPr>
        <p:txBody>
          <a:bodyPr>
            <a:noAutofit/>
          </a:bodyPr>
          <a:lstStyle>
            <a:lvl1pPr>
              <a:buNone/>
              <a:defRPr sz="900"/>
            </a:lvl1pPr>
            <a:lvl2pPr>
              <a:buNone/>
              <a:defRPr sz="900"/>
            </a:lvl2pPr>
            <a:lvl3pPr>
              <a:buNone/>
              <a:defRPr sz="900"/>
            </a:lvl3pPr>
            <a:lvl4pPr>
              <a:buNone/>
              <a:defRPr sz="900"/>
            </a:lvl4pPr>
            <a:lvl5pPr>
              <a:buNone/>
              <a:defRPr sz="9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Titel 6"/>
          <p:cNvSpPr>
            <a:spLocks noGrp="1"/>
          </p:cNvSpPr>
          <p:nvPr>
            <p:ph type="title"/>
          </p:nvPr>
        </p:nvSpPr>
        <p:spPr>
          <a:xfrm>
            <a:off x="595282" y="1000108"/>
            <a:ext cx="4286280" cy="5357850"/>
          </a:xfrm>
        </p:spPr>
        <p:txBody>
          <a:bodyPr/>
          <a:lstStyle>
            <a:lvl1pPr>
              <a:defRPr sz="2400">
                <a:solidFill>
                  <a:schemeClr val="bg1"/>
                </a:solidFill>
              </a:defRPr>
            </a:lvl1pPr>
          </a:lstStyle>
          <a:p>
            <a:r>
              <a:rPr lang="de-DE" dirty="0" smtClean="0"/>
              <a:t>Titelmasterformat durch Klicken bearbeiten</a:t>
            </a:r>
            <a:endParaRPr lang="en-US" dirty="0"/>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Zwei Inhalte">
    <p:spTree>
      <p:nvGrpSpPr>
        <p:cNvPr id="1" name=""/>
        <p:cNvGrpSpPr/>
        <p:nvPr/>
      </p:nvGrpSpPr>
      <p:grpSpPr>
        <a:xfrm>
          <a:off x="0" y="0"/>
          <a:ext cx="0" cy="0"/>
          <a:chOff x="0" y="0"/>
          <a:chExt cx="0" cy="0"/>
        </a:xfrm>
      </p:grpSpPr>
      <p:sp>
        <p:nvSpPr>
          <p:cNvPr id="6" name="AutoShape 1"/>
          <p:cNvSpPr>
            <a:spLocks noChangeArrowheads="1"/>
          </p:cNvSpPr>
          <p:nvPr userDrawn="1"/>
        </p:nvSpPr>
        <p:spPr bwMode="auto">
          <a:xfrm>
            <a:off x="438547" y="857232"/>
            <a:ext cx="4733727" cy="564360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3" name="Inhaltsplatzhalter 2"/>
          <p:cNvSpPr>
            <a:spLocks noGrp="1"/>
          </p:cNvSpPr>
          <p:nvPr>
            <p:ph sz="half" idx="1"/>
          </p:nvPr>
        </p:nvSpPr>
        <p:spPr>
          <a:xfrm>
            <a:off x="541703" y="1000108"/>
            <a:ext cx="4328747" cy="5357850"/>
          </a:xfrm>
        </p:spPr>
        <p:txBody>
          <a:bodyPr anchor="ctr">
            <a:normAutofit/>
          </a:bodyPr>
          <a:lstStyle>
            <a:lvl1pPr algn="ctr">
              <a:buNone/>
              <a:defRPr sz="2000">
                <a:solidFill>
                  <a:schemeClr val="bg1"/>
                </a:solidFill>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5292758" y="1000108"/>
            <a:ext cx="4375150" cy="535785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9" name="Textplatzhalter 8"/>
          <p:cNvSpPr>
            <a:spLocks noGrp="1"/>
          </p:cNvSpPr>
          <p:nvPr>
            <p:ph type="body" sz="quarter" idx="10"/>
          </p:nvPr>
        </p:nvSpPr>
        <p:spPr>
          <a:xfrm>
            <a:off x="5310195" y="6215098"/>
            <a:ext cx="4357718" cy="214313"/>
          </a:xfrm>
        </p:spPr>
        <p:txBody>
          <a:bodyPr>
            <a:noAutofit/>
          </a:bodyPr>
          <a:lstStyle>
            <a:lvl1pPr>
              <a:buNone/>
              <a:defRPr sz="900"/>
            </a:lvl1pPr>
            <a:lvl2pPr>
              <a:buNone/>
              <a:defRPr sz="900"/>
            </a:lvl2pPr>
            <a:lvl3pPr>
              <a:buNone/>
              <a:defRPr sz="900"/>
            </a:lvl3pPr>
            <a:lvl4pPr>
              <a:buNone/>
              <a:defRPr sz="900"/>
            </a:lvl4pPr>
            <a:lvl5pPr>
              <a:buNone/>
              <a:defRPr sz="9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5" name="AutoShape 1"/>
          <p:cNvSpPr>
            <a:spLocks noChangeArrowheads="1"/>
          </p:cNvSpPr>
          <p:nvPr userDrawn="1"/>
        </p:nvSpPr>
        <p:spPr bwMode="auto">
          <a:xfrm>
            <a:off x="438561" y="1571612"/>
            <a:ext cx="9467453" cy="4929222"/>
          </a:xfrm>
          <a:prstGeom prst="roundRect">
            <a:avLst>
              <a:gd name="adj" fmla="val 23"/>
            </a:avLst>
          </a:prstGeom>
          <a:solidFill>
            <a:schemeClr val="accent3">
              <a:lumMod val="60000"/>
              <a:lumOff val="40000"/>
            </a:schemeClr>
          </a:solidFill>
          <a:ln w="9525">
            <a:noFill/>
            <a:round/>
            <a:headEnd/>
            <a:tailEnd/>
          </a:ln>
          <a:effectLst/>
        </p:spPr>
        <p:txBody>
          <a:bodyPr wrap="none" anchor="ctr"/>
          <a:lstStyle/>
          <a:p>
            <a:endParaRPr lang="de-DE"/>
          </a:p>
        </p:txBody>
      </p:sp>
      <p:sp>
        <p:nvSpPr>
          <p:cNvPr id="6"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
        <p:nvSpPr>
          <p:cNvPr id="3" name="Inhaltsplatzhalter 2"/>
          <p:cNvSpPr>
            <a:spLocks noGrp="1"/>
          </p:cNvSpPr>
          <p:nvPr>
            <p:ph sz="half" idx="1"/>
          </p:nvPr>
        </p:nvSpPr>
        <p:spPr>
          <a:xfrm>
            <a:off x="541703" y="1714488"/>
            <a:ext cx="4328747" cy="4411675"/>
          </a:xfrm>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5292758" y="1714488"/>
            <a:ext cx="4375150" cy="44116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7" name="AutoShape 1"/>
          <p:cNvSpPr>
            <a:spLocks noChangeArrowheads="1"/>
          </p:cNvSpPr>
          <p:nvPr userDrawn="1"/>
        </p:nvSpPr>
        <p:spPr bwMode="auto">
          <a:xfrm>
            <a:off x="438561" y="1571612"/>
            <a:ext cx="9467453" cy="4929222"/>
          </a:xfrm>
          <a:prstGeom prst="roundRect">
            <a:avLst>
              <a:gd name="adj" fmla="val 23"/>
            </a:avLst>
          </a:prstGeom>
          <a:solidFill>
            <a:schemeClr val="accent3">
              <a:lumMod val="60000"/>
              <a:lumOff val="40000"/>
            </a:schemeClr>
          </a:solidFill>
          <a:ln w="9525">
            <a:noFill/>
            <a:round/>
            <a:headEnd/>
            <a:tailEnd/>
          </a:ln>
          <a:effectLst/>
        </p:spPr>
        <p:txBody>
          <a:bodyPr wrap="none" anchor="ctr"/>
          <a:lstStyle/>
          <a:p>
            <a:endParaRPr lang="de-DE"/>
          </a:p>
        </p:txBody>
      </p:sp>
      <p:sp>
        <p:nvSpPr>
          <p:cNvPr id="8"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lvl1pPr>
              <a:defRPr/>
            </a:lvl1pPr>
          </a:lstStyle>
          <a:p>
            <a:r>
              <a:rPr lang="en-US" noProof="0" smtClean="0"/>
              <a:t>Titelmasterformat durch Klicken bearbeiten</a:t>
            </a:r>
            <a:endParaRPr lang="en-US" noProof="0"/>
          </a:p>
        </p:txBody>
      </p:sp>
      <p:sp>
        <p:nvSpPr>
          <p:cNvPr id="3" name="Textplatzhalter 2"/>
          <p:cNvSpPr>
            <a:spLocks noGrp="1"/>
          </p:cNvSpPr>
          <p:nvPr>
            <p:ph type="body" idx="1"/>
          </p:nvPr>
        </p:nvSpPr>
        <p:spPr>
          <a:xfrm>
            <a:off x="541703" y="1731972"/>
            <a:ext cx="4330467" cy="603263"/>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4" name="Inhaltsplatzhalter 3"/>
          <p:cNvSpPr>
            <a:spLocks noGrp="1"/>
          </p:cNvSpPr>
          <p:nvPr>
            <p:ph sz="half" idx="2"/>
          </p:nvPr>
        </p:nvSpPr>
        <p:spPr>
          <a:xfrm>
            <a:off x="541703" y="2335232"/>
            <a:ext cx="4330467" cy="39512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5" name="Textplatzhalter 4"/>
          <p:cNvSpPr>
            <a:spLocks noGrp="1"/>
          </p:cNvSpPr>
          <p:nvPr>
            <p:ph type="body" sz="quarter" idx="3"/>
          </p:nvPr>
        </p:nvSpPr>
        <p:spPr>
          <a:xfrm>
            <a:off x="5289320" y="1731972"/>
            <a:ext cx="4378590" cy="6032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Textmasterformate durch Klicken bearbeiten</a:t>
            </a:r>
          </a:p>
        </p:txBody>
      </p:sp>
      <p:sp>
        <p:nvSpPr>
          <p:cNvPr id="6" name="Inhaltsplatzhalter 5"/>
          <p:cNvSpPr>
            <a:spLocks noGrp="1"/>
          </p:cNvSpPr>
          <p:nvPr>
            <p:ph sz="quarter" idx="4"/>
          </p:nvPr>
        </p:nvSpPr>
        <p:spPr>
          <a:xfrm>
            <a:off x="5289320" y="2335232"/>
            <a:ext cx="437859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
        <p:nvSpPr>
          <p:cNvPr id="3" name="Textplatzhalter 5"/>
          <p:cNvSpPr>
            <a:spLocks noGrp="1"/>
          </p:cNvSpPr>
          <p:nvPr>
            <p:ph type="body" sz="quarter" idx="10"/>
          </p:nvPr>
        </p:nvSpPr>
        <p:spPr>
          <a:xfrm>
            <a:off x="523875" y="6215098"/>
            <a:ext cx="4643438" cy="214293"/>
          </a:xfrm>
        </p:spPr>
        <p:txBody>
          <a:bodyPr>
            <a:noAutofit/>
          </a:bodyPr>
          <a:lstStyle>
            <a:lvl1pPr>
              <a:buNone/>
              <a:defRPr sz="1000"/>
            </a:lvl1pPr>
            <a:lvl2pPr>
              <a:buNone/>
              <a:defRPr sz="1000"/>
            </a:lvl2pPr>
            <a:lvl3pPr>
              <a:buNone/>
              <a:defRPr sz="1000"/>
            </a:lvl3pPr>
            <a:lvl4pPr>
              <a:buNone/>
              <a:defRPr sz="1000"/>
            </a:lvl4pPr>
            <a:lvl5pPr>
              <a:buNone/>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enutzerdefiniertes Layout">
    <p:spTree>
      <p:nvGrpSpPr>
        <p:cNvPr id="1" name=""/>
        <p:cNvGrpSpPr/>
        <p:nvPr/>
      </p:nvGrpSpPr>
      <p:grpSpPr>
        <a:xfrm>
          <a:off x="0" y="0"/>
          <a:ext cx="0" cy="0"/>
          <a:chOff x="0" y="0"/>
          <a:chExt cx="0" cy="0"/>
        </a:xfrm>
      </p:grpSpPr>
      <p:sp>
        <p:nvSpPr>
          <p:cNvPr id="6" name="Rechteck 5"/>
          <p:cNvSpPr/>
          <p:nvPr userDrawn="1"/>
        </p:nvSpPr>
        <p:spPr>
          <a:xfrm>
            <a:off x="452406" y="1571612"/>
            <a:ext cx="3143272" cy="4929222"/>
          </a:xfrm>
          <a:prstGeom prst="rect">
            <a:avLst/>
          </a:prstGeom>
          <a:solidFill>
            <a:srgbClr val="C1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userDrawn="1"/>
        </p:nvSpPr>
        <p:spPr>
          <a:xfrm>
            <a:off x="3595678" y="1571612"/>
            <a:ext cx="3214710" cy="4929222"/>
          </a:xfrm>
          <a:prstGeom prst="rect">
            <a:avLst/>
          </a:prstGeom>
          <a:solidFill>
            <a:srgbClr val="00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userDrawn="1"/>
        </p:nvSpPr>
        <p:spPr>
          <a:xfrm>
            <a:off x="6810393" y="1571612"/>
            <a:ext cx="3214710" cy="4929222"/>
          </a:xfrm>
          <a:prstGeom prst="rect">
            <a:avLst/>
          </a:prstGeom>
          <a:solidFill>
            <a:srgbClr val="00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nhaltsplatzhalter 3"/>
          <p:cNvSpPr>
            <a:spLocks noGrp="1"/>
          </p:cNvSpPr>
          <p:nvPr>
            <p:ph sz="quarter" idx="10"/>
          </p:nvPr>
        </p:nvSpPr>
        <p:spPr>
          <a:xfrm>
            <a:off x="452423" y="1571612"/>
            <a:ext cx="3143240" cy="4929222"/>
          </a:xfrm>
          <a:solidFill>
            <a:srgbClr val="ABFFAB"/>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Inhaltsplatzhalter 8"/>
          <p:cNvSpPr>
            <a:spLocks noGrp="1"/>
          </p:cNvSpPr>
          <p:nvPr>
            <p:ph sz="quarter" idx="11"/>
          </p:nvPr>
        </p:nvSpPr>
        <p:spPr>
          <a:xfrm>
            <a:off x="3595680" y="1571625"/>
            <a:ext cx="3214700" cy="4929188"/>
          </a:xfrm>
          <a:solidFill>
            <a:srgbClr val="00E600"/>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1" name="Inhaltsplatzhalter 10"/>
          <p:cNvSpPr>
            <a:spLocks noGrp="1"/>
          </p:cNvSpPr>
          <p:nvPr>
            <p:ph sz="quarter" idx="12"/>
          </p:nvPr>
        </p:nvSpPr>
        <p:spPr>
          <a:xfrm>
            <a:off x="6810388" y="1571625"/>
            <a:ext cx="3095612" cy="4929188"/>
          </a:xfrm>
          <a:solidFill>
            <a:srgbClr val="007000"/>
          </a:solidFill>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2" name="Titel 1"/>
          <p:cNvSpPr>
            <a:spLocks noGrp="1"/>
          </p:cNvSpPr>
          <p:nvPr>
            <p:ph type="title"/>
          </p:nvPr>
        </p:nvSpPr>
        <p:spPr/>
        <p:txBody>
          <a:bodyPr/>
          <a:lstStyle/>
          <a:p>
            <a:r>
              <a:rPr lang="de-DE" dirty="0" smtClean="0"/>
              <a:t>Titelmasterformat durch Klicken bearbeiten</a:t>
            </a:r>
            <a:endParaRPr lang="en-US" dirty="0"/>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Textplatzhalter 5"/>
          <p:cNvSpPr>
            <a:spLocks noGrp="1"/>
          </p:cNvSpPr>
          <p:nvPr>
            <p:ph type="body" sz="quarter" idx="10"/>
          </p:nvPr>
        </p:nvSpPr>
        <p:spPr>
          <a:xfrm>
            <a:off x="523875" y="6215098"/>
            <a:ext cx="4643438" cy="214293"/>
          </a:xfrm>
        </p:spPr>
        <p:txBody>
          <a:bodyPr>
            <a:noAutofit/>
          </a:bodyPr>
          <a:lstStyle>
            <a:lvl1pPr>
              <a:buNone/>
              <a:defRPr sz="1000"/>
            </a:lvl1pPr>
            <a:lvl2pPr>
              <a:buNone/>
              <a:defRPr sz="1000"/>
            </a:lvl2pPr>
            <a:lvl3pPr>
              <a:buNone/>
              <a:defRPr sz="1000"/>
            </a:lvl3pPr>
            <a:lvl4pPr>
              <a:buNone/>
              <a:defRPr sz="1000"/>
            </a:lvl4pPr>
            <a:lvl5pPr>
              <a:buNone/>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Zwei Inhalte">
    <p:spTree>
      <p:nvGrpSpPr>
        <p:cNvPr id="1" name=""/>
        <p:cNvGrpSpPr/>
        <p:nvPr/>
      </p:nvGrpSpPr>
      <p:grpSpPr>
        <a:xfrm>
          <a:off x="0" y="0"/>
          <a:ext cx="0" cy="0"/>
          <a:chOff x="0" y="0"/>
          <a:chExt cx="0" cy="0"/>
        </a:xfrm>
      </p:grpSpPr>
      <p:sp>
        <p:nvSpPr>
          <p:cNvPr id="6" name="AutoShape 1"/>
          <p:cNvSpPr>
            <a:spLocks noChangeArrowheads="1"/>
          </p:cNvSpPr>
          <p:nvPr userDrawn="1"/>
        </p:nvSpPr>
        <p:spPr bwMode="auto">
          <a:xfrm>
            <a:off x="438547" y="857232"/>
            <a:ext cx="4733727" cy="564360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4" name="Inhaltsplatzhalter 3"/>
          <p:cNvSpPr>
            <a:spLocks noGrp="1"/>
          </p:cNvSpPr>
          <p:nvPr>
            <p:ph sz="half" idx="2"/>
          </p:nvPr>
        </p:nvSpPr>
        <p:spPr>
          <a:xfrm>
            <a:off x="5292758" y="1000108"/>
            <a:ext cx="4375150" cy="535785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9" name="Textplatzhalter 8"/>
          <p:cNvSpPr>
            <a:spLocks noGrp="1"/>
          </p:cNvSpPr>
          <p:nvPr>
            <p:ph type="body" sz="quarter" idx="10"/>
          </p:nvPr>
        </p:nvSpPr>
        <p:spPr>
          <a:xfrm>
            <a:off x="5310195" y="6215098"/>
            <a:ext cx="4357718" cy="214313"/>
          </a:xfrm>
        </p:spPr>
        <p:txBody>
          <a:bodyPr>
            <a:noAutofit/>
          </a:bodyPr>
          <a:lstStyle>
            <a:lvl1pPr>
              <a:buNone/>
              <a:defRPr sz="900"/>
            </a:lvl1pPr>
            <a:lvl2pPr>
              <a:buNone/>
              <a:defRPr sz="900"/>
            </a:lvl2pPr>
            <a:lvl3pPr>
              <a:buNone/>
              <a:defRPr sz="900"/>
            </a:lvl3pPr>
            <a:lvl4pPr>
              <a:buNone/>
              <a:defRPr sz="900"/>
            </a:lvl4pPr>
            <a:lvl5pPr>
              <a:buNone/>
              <a:defRPr sz="9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Titel 6"/>
          <p:cNvSpPr>
            <a:spLocks noGrp="1"/>
          </p:cNvSpPr>
          <p:nvPr>
            <p:ph type="title"/>
          </p:nvPr>
        </p:nvSpPr>
        <p:spPr>
          <a:xfrm>
            <a:off x="595282" y="1000108"/>
            <a:ext cx="4286280" cy="5357850"/>
          </a:xfrm>
        </p:spPr>
        <p:txBody>
          <a:bodyPr/>
          <a:lstStyle>
            <a:lvl1pPr>
              <a:defRPr sz="2400">
                <a:solidFill>
                  <a:schemeClr val="bg1"/>
                </a:solidFill>
              </a:defRPr>
            </a:lvl1pPr>
          </a:lstStyle>
          <a:p>
            <a:r>
              <a:rPr lang="de-DE" dirty="0" smtClean="0"/>
              <a:t>Titelmasterformat durch Klicken bearbeiten</a:t>
            </a:r>
            <a:endParaRPr lang="en-US" dirty="0"/>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Zwei Inhalte">
    <p:spTree>
      <p:nvGrpSpPr>
        <p:cNvPr id="1" name=""/>
        <p:cNvGrpSpPr/>
        <p:nvPr/>
      </p:nvGrpSpPr>
      <p:grpSpPr>
        <a:xfrm>
          <a:off x="0" y="0"/>
          <a:ext cx="0" cy="0"/>
          <a:chOff x="0" y="0"/>
          <a:chExt cx="0" cy="0"/>
        </a:xfrm>
      </p:grpSpPr>
      <p:sp>
        <p:nvSpPr>
          <p:cNvPr id="6" name="AutoShape 1"/>
          <p:cNvSpPr>
            <a:spLocks noChangeArrowheads="1"/>
          </p:cNvSpPr>
          <p:nvPr userDrawn="1"/>
        </p:nvSpPr>
        <p:spPr bwMode="auto">
          <a:xfrm>
            <a:off x="438547" y="857232"/>
            <a:ext cx="4733727" cy="564360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3" name="Inhaltsplatzhalter 2"/>
          <p:cNvSpPr>
            <a:spLocks noGrp="1"/>
          </p:cNvSpPr>
          <p:nvPr>
            <p:ph sz="half" idx="1"/>
          </p:nvPr>
        </p:nvSpPr>
        <p:spPr>
          <a:xfrm>
            <a:off x="541703" y="1000108"/>
            <a:ext cx="4328747" cy="5357850"/>
          </a:xfrm>
        </p:spPr>
        <p:txBody>
          <a:bodyPr anchor="ctr">
            <a:normAutofit/>
          </a:bodyPr>
          <a:lstStyle>
            <a:lvl1pPr algn="ctr">
              <a:buNone/>
              <a:defRPr sz="2000">
                <a:solidFill>
                  <a:schemeClr val="bg1"/>
                </a:solidFill>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5292758" y="1000108"/>
            <a:ext cx="4375150" cy="535785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9" name="Textplatzhalter 8"/>
          <p:cNvSpPr>
            <a:spLocks noGrp="1"/>
          </p:cNvSpPr>
          <p:nvPr>
            <p:ph type="body" sz="quarter" idx="10"/>
          </p:nvPr>
        </p:nvSpPr>
        <p:spPr>
          <a:xfrm>
            <a:off x="5310195" y="6215098"/>
            <a:ext cx="4357718" cy="214313"/>
          </a:xfrm>
        </p:spPr>
        <p:txBody>
          <a:bodyPr>
            <a:noAutofit/>
          </a:bodyPr>
          <a:lstStyle>
            <a:lvl1pPr>
              <a:buNone/>
              <a:defRPr sz="900"/>
            </a:lvl1pPr>
            <a:lvl2pPr>
              <a:buNone/>
              <a:defRPr sz="900"/>
            </a:lvl2pPr>
            <a:lvl3pPr>
              <a:buNone/>
              <a:defRPr sz="900"/>
            </a:lvl3pPr>
            <a:lvl4pPr>
              <a:buNone/>
              <a:defRPr sz="900"/>
            </a:lvl4pPr>
            <a:lvl5pPr>
              <a:buNone/>
              <a:defRPr sz="9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5" name="AutoShape 1"/>
          <p:cNvSpPr>
            <a:spLocks noChangeArrowheads="1"/>
          </p:cNvSpPr>
          <p:nvPr userDrawn="1"/>
        </p:nvSpPr>
        <p:spPr bwMode="auto">
          <a:xfrm>
            <a:off x="438561" y="1571612"/>
            <a:ext cx="9467453" cy="4929222"/>
          </a:xfrm>
          <a:prstGeom prst="roundRect">
            <a:avLst>
              <a:gd name="adj" fmla="val 23"/>
            </a:avLst>
          </a:prstGeom>
          <a:solidFill>
            <a:schemeClr val="accent3">
              <a:lumMod val="60000"/>
              <a:lumOff val="40000"/>
            </a:schemeClr>
          </a:solidFill>
          <a:ln w="9525">
            <a:noFill/>
            <a:round/>
            <a:headEnd/>
            <a:tailEnd/>
          </a:ln>
          <a:effectLst/>
        </p:spPr>
        <p:txBody>
          <a:bodyPr wrap="none" anchor="ctr"/>
          <a:lstStyle/>
          <a:p>
            <a:endParaRPr lang="de-DE"/>
          </a:p>
        </p:txBody>
      </p:sp>
      <p:sp>
        <p:nvSpPr>
          <p:cNvPr id="6"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
        <p:nvSpPr>
          <p:cNvPr id="3" name="Inhaltsplatzhalter 2"/>
          <p:cNvSpPr>
            <a:spLocks noGrp="1"/>
          </p:cNvSpPr>
          <p:nvPr>
            <p:ph sz="half" idx="1"/>
          </p:nvPr>
        </p:nvSpPr>
        <p:spPr>
          <a:xfrm>
            <a:off x="541703" y="1714488"/>
            <a:ext cx="4328747" cy="4411675"/>
          </a:xfrm>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5292758" y="1714488"/>
            <a:ext cx="4375150" cy="44116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7" name="AutoShape 1"/>
          <p:cNvSpPr>
            <a:spLocks noChangeArrowheads="1"/>
          </p:cNvSpPr>
          <p:nvPr userDrawn="1"/>
        </p:nvSpPr>
        <p:spPr bwMode="auto">
          <a:xfrm>
            <a:off x="438561" y="1571612"/>
            <a:ext cx="9467453" cy="4929222"/>
          </a:xfrm>
          <a:prstGeom prst="roundRect">
            <a:avLst>
              <a:gd name="adj" fmla="val 23"/>
            </a:avLst>
          </a:prstGeom>
          <a:solidFill>
            <a:schemeClr val="accent3">
              <a:lumMod val="60000"/>
              <a:lumOff val="40000"/>
            </a:schemeClr>
          </a:solidFill>
          <a:ln w="9525">
            <a:noFill/>
            <a:round/>
            <a:headEnd/>
            <a:tailEnd/>
          </a:ln>
          <a:effectLst/>
        </p:spPr>
        <p:txBody>
          <a:bodyPr wrap="none" anchor="ctr"/>
          <a:lstStyle/>
          <a:p>
            <a:endParaRPr lang="de-DE"/>
          </a:p>
        </p:txBody>
      </p:sp>
      <p:sp>
        <p:nvSpPr>
          <p:cNvPr id="8"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lvl1pPr>
              <a:defRPr/>
            </a:lvl1pPr>
          </a:lstStyle>
          <a:p>
            <a:r>
              <a:rPr lang="en-US" noProof="0" smtClean="0"/>
              <a:t>Titelmasterformat durch Klicken bearbeiten</a:t>
            </a:r>
            <a:endParaRPr lang="en-US" noProof="0"/>
          </a:p>
        </p:txBody>
      </p:sp>
      <p:sp>
        <p:nvSpPr>
          <p:cNvPr id="3" name="Textplatzhalter 2"/>
          <p:cNvSpPr>
            <a:spLocks noGrp="1"/>
          </p:cNvSpPr>
          <p:nvPr>
            <p:ph type="body" idx="1"/>
          </p:nvPr>
        </p:nvSpPr>
        <p:spPr>
          <a:xfrm>
            <a:off x="541703" y="1731972"/>
            <a:ext cx="4330467" cy="603263"/>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4" name="Inhaltsplatzhalter 3"/>
          <p:cNvSpPr>
            <a:spLocks noGrp="1"/>
          </p:cNvSpPr>
          <p:nvPr>
            <p:ph sz="half" idx="2"/>
          </p:nvPr>
        </p:nvSpPr>
        <p:spPr>
          <a:xfrm>
            <a:off x="541703" y="2335232"/>
            <a:ext cx="4330467" cy="39512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5" name="Textplatzhalter 4"/>
          <p:cNvSpPr>
            <a:spLocks noGrp="1"/>
          </p:cNvSpPr>
          <p:nvPr>
            <p:ph type="body" sz="quarter" idx="3"/>
          </p:nvPr>
        </p:nvSpPr>
        <p:spPr>
          <a:xfrm>
            <a:off x="5289320" y="1731972"/>
            <a:ext cx="4378590" cy="6032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Textmasterformate durch Klicken bearbeiten</a:t>
            </a:r>
          </a:p>
        </p:txBody>
      </p:sp>
      <p:sp>
        <p:nvSpPr>
          <p:cNvPr id="6" name="Inhaltsplatzhalter 5"/>
          <p:cNvSpPr>
            <a:spLocks noGrp="1"/>
          </p:cNvSpPr>
          <p:nvPr>
            <p:ph sz="quarter" idx="4"/>
          </p:nvPr>
        </p:nvSpPr>
        <p:spPr>
          <a:xfrm>
            <a:off x="5289320" y="2335232"/>
            <a:ext cx="437859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
        <p:nvSpPr>
          <p:cNvPr id="3" name="Textplatzhalter 5"/>
          <p:cNvSpPr>
            <a:spLocks noGrp="1"/>
          </p:cNvSpPr>
          <p:nvPr>
            <p:ph type="body" sz="quarter" idx="10"/>
          </p:nvPr>
        </p:nvSpPr>
        <p:spPr>
          <a:xfrm>
            <a:off x="523875" y="6215098"/>
            <a:ext cx="4643438" cy="214293"/>
          </a:xfrm>
        </p:spPr>
        <p:txBody>
          <a:bodyPr>
            <a:noAutofit/>
          </a:bodyPr>
          <a:lstStyle>
            <a:lvl1pPr>
              <a:buNone/>
              <a:defRPr sz="1000"/>
            </a:lvl1pPr>
            <a:lvl2pPr>
              <a:buNone/>
              <a:defRPr sz="1000"/>
            </a:lvl2pPr>
            <a:lvl3pPr>
              <a:buNone/>
              <a:defRPr sz="1000"/>
            </a:lvl3pPr>
            <a:lvl4pPr>
              <a:buNone/>
              <a:defRPr sz="1000"/>
            </a:lvl4pPr>
            <a:lvl5pPr>
              <a:buNone/>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Textplatzhalter 5"/>
          <p:cNvSpPr>
            <a:spLocks noGrp="1"/>
          </p:cNvSpPr>
          <p:nvPr>
            <p:ph type="body" sz="quarter" idx="10"/>
          </p:nvPr>
        </p:nvSpPr>
        <p:spPr>
          <a:xfrm>
            <a:off x="523875" y="6215098"/>
            <a:ext cx="4643438" cy="214293"/>
          </a:xfrm>
        </p:spPr>
        <p:txBody>
          <a:bodyPr>
            <a:noAutofit/>
          </a:bodyPr>
          <a:lstStyle>
            <a:lvl1pPr>
              <a:buNone/>
              <a:defRPr sz="1000"/>
            </a:lvl1pPr>
            <a:lvl2pPr>
              <a:buNone/>
              <a:defRPr sz="1000"/>
            </a:lvl2pPr>
            <a:lvl3pPr>
              <a:buNone/>
              <a:defRPr sz="1000"/>
            </a:lvl3pPr>
            <a:lvl4pPr>
              <a:buNone/>
              <a:defRPr sz="1000"/>
            </a:lvl4pPr>
            <a:lvl5pPr>
              <a:buNone/>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enutzerdefiniertes Layout">
    <p:spTree>
      <p:nvGrpSpPr>
        <p:cNvPr id="1" name=""/>
        <p:cNvGrpSpPr/>
        <p:nvPr/>
      </p:nvGrpSpPr>
      <p:grpSpPr>
        <a:xfrm>
          <a:off x="0" y="0"/>
          <a:ext cx="0" cy="0"/>
          <a:chOff x="0" y="0"/>
          <a:chExt cx="0" cy="0"/>
        </a:xfrm>
      </p:grpSpPr>
      <p:sp>
        <p:nvSpPr>
          <p:cNvPr id="6" name="Rechteck 5"/>
          <p:cNvSpPr/>
          <p:nvPr userDrawn="1"/>
        </p:nvSpPr>
        <p:spPr>
          <a:xfrm>
            <a:off x="452406" y="1571612"/>
            <a:ext cx="3143272" cy="4929222"/>
          </a:xfrm>
          <a:prstGeom prst="rect">
            <a:avLst/>
          </a:prstGeom>
          <a:solidFill>
            <a:srgbClr val="C1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userDrawn="1"/>
        </p:nvSpPr>
        <p:spPr>
          <a:xfrm>
            <a:off x="3595678" y="1571612"/>
            <a:ext cx="3214710" cy="4929222"/>
          </a:xfrm>
          <a:prstGeom prst="rect">
            <a:avLst/>
          </a:prstGeom>
          <a:solidFill>
            <a:srgbClr val="00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userDrawn="1"/>
        </p:nvSpPr>
        <p:spPr>
          <a:xfrm>
            <a:off x="6810393" y="1571612"/>
            <a:ext cx="3214710" cy="4929222"/>
          </a:xfrm>
          <a:prstGeom prst="rect">
            <a:avLst/>
          </a:prstGeom>
          <a:solidFill>
            <a:srgbClr val="00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nhaltsplatzhalter 3"/>
          <p:cNvSpPr>
            <a:spLocks noGrp="1"/>
          </p:cNvSpPr>
          <p:nvPr>
            <p:ph sz="quarter" idx="10"/>
          </p:nvPr>
        </p:nvSpPr>
        <p:spPr>
          <a:xfrm>
            <a:off x="452423" y="1571612"/>
            <a:ext cx="3143240" cy="4929222"/>
          </a:xfrm>
          <a:solidFill>
            <a:srgbClr val="ABFFAB"/>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Inhaltsplatzhalter 8"/>
          <p:cNvSpPr>
            <a:spLocks noGrp="1"/>
          </p:cNvSpPr>
          <p:nvPr>
            <p:ph sz="quarter" idx="11"/>
          </p:nvPr>
        </p:nvSpPr>
        <p:spPr>
          <a:xfrm>
            <a:off x="3595680" y="1571625"/>
            <a:ext cx="3214700" cy="4929188"/>
          </a:xfrm>
          <a:solidFill>
            <a:srgbClr val="00E600"/>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1" name="Inhaltsplatzhalter 10"/>
          <p:cNvSpPr>
            <a:spLocks noGrp="1"/>
          </p:cNvSpPr>
          <p:nvPr>
            <p:ph sz="quarter" idx="12"/>
          </p:nvPr>
        </p:nvSpPr>
        <p:spPr>
          <a:xfrm>
            <a:off x="6810388" y="1571625"/>
            <a:ext cx="3095612" cy="4929188"/>
          </a:xfrm>
          <a:solidFill>
            <a:srgbClr val="007000"/>
          </a:solidFill>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2" name="Titel 1"/>
          <p:cNvSpPr>
            <a:spLocks noGrp="1"/>
          </p:cNvSpPr>
          <p:nvPr>
            <p:ph type="title"/>
          </p:nvPr>
        </p:nvSpPr>
        <p:spPr/>
        <p:txBody>
          <a:bodyPr/>
          <a:lstStyle/>
          <a:p>
            <a:r>
              <a:rPr lang="de-DE" dirty="0" smtClean="0"/>
              <a:t>Titelmasterformat durch Klicken bearbeiten</a:t>
            </a:r>
            <a:endParaRPr lang="en-US" dirty="0"/>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6" name="Textplatzhalter 5"/>
          <p:cNvSpPr>
            <a:spLocks noGrp="1"/>
          </p:cNvSpPr>
          <p:nvPr>
            <p:ph type="body" sz="quarter" idx="10"/>
          </p:nvPr>
        </p:nvSpPr>
        <p:spPr>
          <a:xfrm>
            <a:off x="523875" y="6215098"/>
            <a:ext cx="4643438" cy="214293"/>
          </a:xfrm>
        </p:spPr>
        <p:txBody>
          <a:bodyPr>
            <a:noAutofit/>
          </a:bodyPr>
          <a:lstStyle>
            <a:lvl1pPr>
              <a:buNone/>
              <a:defRPr sz="1000"/>
            </a:lvl1pPr>
            <a:lvl2pPr>
              <a:buNone/>
              <a:defRPr sz="1000"/>
            </a:lvl2pPr>
            <a:lvl3pPr>
              <a:buNone/>
              <a:defRPr sz="1000"/>
            </a:lvl3pPr>
            <a:lvl4pPr>
              <a:buNone/>
              <a:defRPr sz="1000"/>
            </a:lvl4pPr>
            <a:lvl5pPr>
              <a:buNone/>
              <a:defRPr sz="10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Zwei Inhalte">
    <p:spTree>
      <p:nvGrpSpPr>
        <p:cNvPr id="1" name=""/>
        <p:cNvGrpSpPr/>
        <p:nvPr/>
      </p:nvGrpSpPr>
      <p:grpSpPr>
        <a:xfrm>
          <a:off x="0" y="0"/>
          <a:ext cx="0" cy="0"/>
          <a:chOff x="0" y="0"/>
          <a:chExt cx="0" cy="0"/>
        </a:xfrm>
      </p:grpSpPr>
      <p:sp>
        <p:nvSpPr>
          <p:cNvPr id="6" name="AutoShape 1"/>
          <p:cNvSpPr>
            <a:spLocks noChangeArrowheads="1"/>
          </p:cNvSpPr>
          <p:nvPr userDrawn="1"/>
        </p:nvSpPr>
        <p:spPr bwMode="auto">
          <a:xfrm>
            <a:off x="438547" y="857232"/>
            <a:ext cx="4733727" cy="564360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4" name="Inhaltsplatzhalter 3"/>
          <p:cNvSpPr>
            <a:spLocks noGrp="1"/>
          </p:cNvSpPr>
          <p:nvPr>
            <p:ph sz="half" idx="2"/>
          </p:nvPr>
        </p:nvSpPr>
        <p:spPr>
          <a:xfrm>
            <a:off x="5292758" y="1000108"/>
            <a:ext cx="4375150" cy="535785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9" name="Textplatzhalter 8"/>
          <p:cNvSpPr>
            <a:spLocks noGrp="1"/>
          </p:cNvSpPr>
          <p:nvPr>
            <p:ph type="body" sz="quarter" idx="10"/>
          </p:nvPr>
        </p:nvSpPr>
        <p:spPr>
          <a:xfrm>
            <a:off x="5310195" y="6215098"/>
            <a:ext cx="4357718" cy="214313"/>
          </a:xfrm>
        </p:spPr>
        <p:txBody>
          <a:bodyPr>
            <a:noAutofit/>
          </a:bodyPr>
          <a:lstStyle>
            <a:lvl1pPr>
              <a:buNone/>
              <a:defRPr sz="900"/>
            </a:lvl1pPr>
            <a:lvl2pPr>
              <a:buNone/>
              <a:defRPr sz="900"/>
            </a:lvl2pPr>
            <a:lvl3pPr>
              <a:buNone/>
              <a:defRPr sz="900"/>
            </a:lvl3pPr>
            <a:lvl4pPr>
              <a:buNone/>
              <a:defRPr sz="900"/>
            </a:lvl4pPr>
            <a:lvl5pPr>
              <a:buNone/>
              <a:defRPr sz="9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Titel 6"/>
          <p:cNvSpPr>
            <a:spLocks noGrp="1"/>
          </p:cNvSpPr>
          <p:nvPr>
            <p:ph type="title"/>
          </p:nvPr>
        </p:nvSpPr>
        <p:spPr>
          <a:xfrm>
            <a:off x="595282" y="1000108"/>
            <a:ext cx="4286280" cy="5357850"/>
          </a:xfrm>
        </p:spPr>
        <p:txBody>
          <a:bodyPr/>
          <a:lstStyle>
            <a:lvl1pPr>
              <a:defRPr sz="2400">
                <a:solidFill>
                  <a:schemeClr val="bg1"/>
                </a:solidFill>
              </a:defRPr>
            </a:lvl1pPr>
          </a:lstStyle>
          <a:p>
            <a:r>
              <a:rPr lang="de-DE" dirty="0" smtClean="0"/>
              <a:t>Titelmasterformat durch Klicken bearbeiten</a:t>
            </a:r>
            <a:endParaRPr lang="en-US" dirty="0"/>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1_Zwei Inhalte">
    <p:spTree>
      <p:nvGrpSpPr>
        <p:cNvPr id="1" name=""/>
        <p:cNvGrpSpPr/>
        <p:nvPr/>
      </p:nvGrpSpPr>
      <p:grpSpPr>
        <a:xfrm>
          <a:off x="0" y="0"/>
          <a:ext cx="0" cy="0"/>
          <a:chOff x="0" y="0"/>
          <a:chExt cx="0" cy="0"/>
        </a:xfrm>
      </p:grpSpPr>
      <p:sp>
        <p:nvSpPr>
          <p:cNvPr id="5" name="AutoShape 1"/>
          <p:cNvSpPr>
            <a:spLocks noChangeArrowheads="1"/>
          </p:cNvSpPr>
          <p:nvPr userDrawn="1"/>
        </p:nvSpPr>
        <p:spPr bwMode="auto">
          <a:xfrm>
            <a:off x="438561" y="1571612"/>
            <a:ext cx="9467453" cy="4929222"/>
          </a:xfrm>
          <a:prstGeom prst="roundRect">
            <a:avLst>
              <a:gd name="adj" fmla="val 23"/>
            </a:avLst>
          </a:prstGeom>
          <a:solidFill>
            <a:schemeClr val="tx2">
              <a:lumMod val="40000"/>
              <a:lumOff val="60000"/>
            </a:schemeClr>
          </a:solidFill>
          <a:ln w="9525">
            <a:noFill/>
            <a:round/>
            <a:headEnd/>
            <a:tailEnd/>
          </a:ln>
          <a:effectLst/>
        </p:spPr>
        <p:txBody>
          <a:bodyPr wrap="none" anchor="ctr"/>
          <a:lstStyle/>
          <a:p>
            <a:endParaRPr lang="de-DE"/>
          </a:p>
        </p:txBody>
      </p:sp>
      <p:sp>
        <p:nvSpPr>
          <p:cNvPr id="6"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
        <p:nvSpPr>
          <p:cNvPr id="3" name="Inhaltsplatzhalter 2"/>
          <p:cNvSpPr>
            <a:spLocks noGrp="1"/>
          </p:cNvSpPr>
          <p:nvPr>
            <p:ph sz="half" idx="1"/>
          </p:nvPr>
        </p:nvSpPr>
        <p:spPr>
          <a:xfrm>
            <a:off x="541703" y="1714488"/>
            <a:ext cx="4328747" cy="4411675"/>
          </a:xfrm>
        </p:spPr>
        <p:txBody>
          <a:bodyPr anchor="ctr">
            <a:normAutofit/>
          </a:bodyPr>
          <a:lstStyle>
            <a:lvl1pPr algn="ctr">
              <a:buFont typeface="Arial" pitchFamily="34" charset="0"/>
              <a:buNone/>
              <a:defRPr sz="2000">
                <a:solidFill>
                  <a:schemeClr val="bg1"/>
                </a:solidFill>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5292758" y="1714488"/>
            <a:ext cx="4375150" cy="44116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7" name="AutoShape 1"/>
          <p:cNvSpPr>
            <a:spLocks noChangeArrowheads="1"/>
          </p:cNvSpPr>
          <p:nvPr userDrawn="1"/>
        </p:nvSpPr>
        <p:spPr bwMode="auto">
          <a:xfrm>
            <a:off x="438561" y="1571612"/>
            <a:ext cx="9467453" cy="4929222"/>
          </a:xfrm>
          <a:prstGeom prst="roundRect">
            <a:avLst>
              <a:gd name="adj" fmla="val 23"/>
            </a:avLst>
          </a:prstGeom>
          <a:solidFill>
            <a:schemeClr val="tx2">
              <a:lumMod val="40000"/>
              <a:lumOff val="60000"/>
            </a:schemeClr>
          </a:solidFill>
          <a:ln w="9525">
            <a:noFill/>
            <a:round/>
            <a:headEnd/>
            <a:tailEnd/>
          </a:ln>
          <a:effectLst/>
        </p:spPr>
        <p:txBody>
          <a:bodyPr wrap="none" anchor="ctr"/>
          <a:lstStyle/>
          <a:p>
            <a:endParaRPr lang="de-DE"/>
          </a:p>
        </p:txBody>
      </p:sp>
      <p:sp>
        <p:nvSpPr>
          <p:cNvPr id="8"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lvl1pPr>
              <a:defRPr/>
            </a:lvl1pPr>
          </a:lstStyle>
          <a:p>
            <a:r>
              <a:rPr lang="en-US" noProof="0" smtClean="0"/>
              <a:t>Titelmasterformat durch Klicken bearbeiten</a:t>
            </a:r>
            <a:endParaRPr lang="en-US" noProof="0"/>
          </a:p>
        </p:txBody>
      </p:sp>
      <p:sp>
        <p:nvSpPr>
          <p:cNvPr id="3" name="Textplatzhalter 2"/>
          <p:cNvSpPr>
            <a:spLocks noGrp="1"/>
          </p:cNvSpPr>
          <p:nvPr>
            <p:ph type="body" idx="1"/>
          </p:nvPr>
        </p:nvSpPr>
        <p:spPr>
          <a:xfrm>
            <a:off x="541703" y="1731972"/>
            <a:ext cx="4330467" cy="603263"/>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4" name="Inhaltsplatzhalter 3"/>
          <p:cNvSpPr>
            <a:spLocks noGrp="1"/>
          </p:cNvSpPr>
          <p:nvPr>
            <p:ph sz="half" idx="2"/>
          </p:nvPr>
        </p:nvSpPr>
        <p:spPr>
          <a:xfrm>
            <a:off x="541703" y="2335232"/>
            <a:ext cx="4330467" cy="39512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5" name="Textplatzhalter 4"/>
          <p:cNvSpPr>
            <a:spLocks noGrp="1"/>
          </p:cNvSpPr>
          <p:nvPr>
            <p:ph type="body" sz="quarter" idx="3"/>
          </p:nvPr>
        </p:nvSpPr>
        <p:spPr>
          <a:xfrm>
            <a:off x="5289320" y="1731972"/>
            <a:ext cx="4378590" cy="6032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Textmasterformate durch Klicken bearbeiten</a:t>
            </a:r>
          </a:p>
        </p:txBody>
      </p:sp>
      <p:sp>
        <p:nvSpPr>
          <p:cNvPr id="6" name="Inhaltsplatzhalter 5"/>
          <p:cNvSpPr>
            <a:spLocks noGrp="1"/>
          </p:cNvSpPr>
          <p:nvPr>
            <p:ph sz="quarter" idx="4"/>
          </p:nvPr>
        </p:nvSpPr>
        <p:spPr>
          <a:xfrm>
            <a:off x="5289320" y="2335232"/>
            <a:ext cx="437859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enutzerdefiniertes Layout">
    <p:spTree>
      <p:nvGrpSpPr>
        <p:cNvPr id="1" name=""/>
        <p:cNvGrpSpPr/>
        <p:nvPr/>
      </p:nvGrpSpPr>
      <p:grpSpPr>
        <a:xfrm>
          <a:off x="0" y="0"/>
          <a:ext cx="0" cy="0"/>
          <a:chOff x="0" y="0"/>
          <a:chExt cx="0" cy="0"/>
        </a:xfrm>
      </p:grpSpPr>
      <p:sp>
        <p:nvSpPr>
          <p:cNvPr id="4" name="Inhaltsplatzhalter 3"/>
          <p:cNvSpPr>
            <a:spLocks noGrp="1"/>
          </p:cNvSpPr>
          <p:nvPr>
            <p:ph sz="quarter" idx="10"/>
          </p:nvPr>
        </p:nvSpPr>
        <p:spPr>
          <a:xfrm>
            <a:off x="452438" y="1571612"/>
            <a:ext cx="3143240" cy="4929222"/>
          </a:xfrm>
          <a:solidFill>
            <a:schemeClr val="tx2">
              <a:lumMod val="20000"/>
              <a:lumOff val="80000"/>
            </a:schemeClr>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Inhaltsplatzhalter 8"/>
          <p:cNvSpPr>
            <a:spLocks noGrp="1"/>
          </p:cNvSpPr>
          <p:nvPr>
            <p:ph sz="quarter" idx="11"/>
          </p:nvPr>
        </p:nvSpPr>
        <p:spPr>
          <a:xfrm>
            <a:off x="3595693" y="1571625"/>
            <a:ext cx="3214700" cy="4929188"/>
          </a:xfrm>
          <a:solidFill>
            <a:schemeClr val="tx2">
              <a:lumMod val="60000"/>
              <a:lumOff val="40000"/>
            </a:schemeClr>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1" name="Inhaltsplatzhalter 10"/>
          <p:cNvSpPr>
            <a:spLocks noGrp="1"/>
          </p:cNvSpPr>
          <p:nvPr>
            <p:ph sz="quarter" idx="12"/>
          </p:nvPr>
        </p:nvSpPr>
        <p:spPr>
          <a:xfrm>
            <a:off x="6810388" y="1571625"/>
            <a:ext cx="3095612" cy="4929188"/>
          </a:xfrm>
          <a:solidFill>
            <a:schemeClr val="tx2">
              <a:lumMod val="75000"/>
            </a:schemeClr>
          </a:solidFill>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2" name="Titel 1"/>
          <p:cNvSpPr>
            <a:spLocks noGrp="1"/>
          </p:cNvSpPr>
          <p:nvPr>
            <p:ph type="title"/>
          </p:nvPr>
        </p:nvSpPr>
        <p:spPr/>
        <p:txBody>
          <a:bodyPr/>
          <a:lstStyle/>
          <a:p>
            <a:r>
              <a:rPr lang="de-DE" dirty="0" smtClean="0"/>
              <a:t>Titelmasterformat durch Klicken bearbeiten</a:t>
            </a:r>
            <a:endParaRPr lang="en-US" dirty="0"/>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Zwei Inhalte">
    <p:spTree>
      <p:nvGrpSpPr>
        <p:cNvPr id="1" name=""/>
        <p:cNvGrpSpPr/>
        <p:nvPr/>
      </p:nvGrpSpPr>
      <p:grpSpPr>
        <a:xfrm>
          <a:off x="0" y="0"/>
          <a:ext cx="0" cy="0"/>
          <a:chOff x="0" y="0"/>
          <a:chExt cx="0" cy="0"/>
        </a:xfrm>
      </p:grpSpPr>
      <p:sp>
        <p:nvSpPr>
          <p:cNvPr id="6" name="AutoShape 1"/>
          <p:cNvSpPr>
            <a:spLocks noChangeArrowheads="1"/>
          </p:cNvSpPr>
          <p:nvPr userDrawn="1"/>
        </p:nvSpPr>
        <p:spPr bwMode="auto">
          <a:xfrm>
            <a:off x="438547" y="857232"/>
            <a:ext cx="4733727" cy="564360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4" name="Inhaltsplatzhalter 3"/>
          <p:cNvSpPr>
            <a:spLocks noGrp="1"/>
          </p:cNvSpPr>
          <p:nvPr>
            <p:ph sz="half" idx="2"/>
          </p:nvPr>
        </p:nvSpPr>
        <p:spPr>
          <a:xfrm>
            <a:off x="5292758" y="1000108"/>
            <a:ext cx="4375150" cy="535785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9" name="Textplatzhalter 8"/>
          <p:cNvSpPr>
            <a:spLocks noGrp="1"/>
          </p:cNvSpPr>
          <p:nvPr>
            <p:ph type="body" sz="quarter" idx="10"/>
          </p:nvPr>
        </p:nvSpPr>
        <p:spPr>
          <a:xfrm>
            <a:off x="5310195" y="6215098"/>
            <a:ext cx="4357718" cy="214313"/>
          </a:xfrm>
        </p:spPr>
        <p:txBody>
          <a:bodyPr>
            <a:noAutofit/>
          </a:bodyPr>
          <a:lstStyle>
            <a:lvl1pPr>
              <a:buNone/>
              <a:defRPr sz="900"/>
            </a:lvl1pPr>
            <a:lvl2pPr>
              <a:buNone/>
              <a:defRPr sz="900"/>
            </a:lvl2pPr>
            <a:lvl3pPr>
              <a:buNone/>
              <a:defRPr sz="900"/>
            </a:lvl3pPr>
            <a:lvl4pPr>
              <a:buNone/>
              <a:defRPr sz="900"/>
            </a:lvl4pPr>
            <a:lvl5pPr>
              <a:buNone/>
              <a:defRPr sz="9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Titel 6"/>
          <p:cNvSpPr>
            <a:spLocks noGrp="1"/>
          </p:cNvSpPr>
          <p:nvPr>
            <p:ph type="title"/>
          </p:nvPr>
        </p:nvSpPr>
        <p:spPr>
          <a:xfrm>
            <a:off x="595282" y="1000108"/>
            <a:ext cx="4286280" cy="5357850"/>
          </a:xfrm>
        </p:spPr>
        <p:txBody>
          <a:bodyPr/>
          <a:lstStyle>
            <a:lvl1pPr>
              <a:defRPr sz="2400">
                <a:solidFill>
                  <a:schemeClr val="bg1"/>
                </a:solidFill>
              </a:defRPr>
            </a:lvl1pPr>
          </a:lstStyle>
          <a:p>
            <a:r>
              <a:rPr lang="de-DE" dirty="0" smtClean="0"/>
              <a:t>Titelmasterformat durch Klicken bearbeiten</a:t>
            </a:r>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9" name="AutoShape 1"/>
          <p:cNvSpPr>
            <a:spLocks noChangeArrowheads="1"/>
          </p:cNvSpPr>
          <p:nvPr userDrawn="1"/>
        </p:nvSpPr>
        <p:spPr bwMode="auto">
          <a:xfrm>
            <a:off x="438561" y="1571612"/>
            <a:ext cx="9467453" cy="4929222"/>
          </a:xfrm>
          <a:prstGeom prst="roundRect">
            <a:avLst>
              <a:gd name="adj" fmla="val 23"/>
            </a:avLst>
          </a:prstGeom>
          <a:solidFill>
            <a:srgbClr val="DDDDDD"/>
          </a:solidFill>
          <a:ln w="9525">
            <a:noFill/>
            <a:round/>
            <a:headEnd/>
            <a:tailEnd/>
          </a:ln>
          <a:effectLst/>
        </p:spPr>
        <p:txBody>
          <a:bodyPr wrap="none" anchor="ctr"/>
          <a:lstStyle/>
          <a:p>
            <a:endParaRPr lang="de-DE"/>
          </a:p>
        </p:txBody>
      </p:sp>
      <p:sp>
        <p:nvSpPr>
          <p:cNvPr id="10"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p>
            <a:r>
              <a:rPr lang="en-US" noProof="0" dirty="0" err="1" smtClean="0"/>
              <a:t>Titelmasterformat</a:t>
            </a:r>
            <a:r>
              <a:rPr lang="de-DE" dirty="0" smtClean="0"/>
              <a:t> durch Klicken bearbeiten</a:t>
            </a:r>
            <a:endParaRPr lang="de-DE" dirty="0"/>
          </a:p>
        </p:txBody>
      </p:sp>
      <p:sp>
        <p:nvSpPr>
          <p:cNvPr id="3" name="Inhaltsplatzhalter 2"/>
          <p:cNvSpPr>
            <a:spLocks noGrp="1"/>
          </p:cNvSpPr>
          <p:nvPr>
            <p:ph sz="half" idx="1"/>
          </p:nvPr>
        </p:nvSpPr>
        <p:spPr>
          <a:xfrm>
            <a:off x="541703" y="1714488"/>
            <a:ext cx="4328747" cy="4411675"/>
          </a:xfrm>
          <a:solidFill>
            <a:schemeClr val="tx1"/>
          </a:solidFill>
        </p:spPr>
        <p:txBody>
          <a:bodyPr anchor="ctr">
            <a:normAutofit/>
          </a:bodyPr>
          <a:lstStyle>
            <a:lvl1pPr algn="ctr">
              <a:buNone/>
              <a:defRPr sz="2000">
                <a:solidFill>
                  <a:schemeClr val="bg1"/>
                </a:solidFill>
              </a:defRPr>
            </a:lvl1pPr>
            <a:lvl2pPr algn="ctr">
              <a:buNone/>
              <a:defRPr sz="1800">
                <a:solidFill>
                  <a:schemeClr val="bg1"/>
                </a:solidFill>
              </a:defRPr>
            </a:lvl2pPr>
            <a:lvl3pPr algn="ctr">
              <a:buNone/>
              <a:defRPr sz="1600">
                <a:solidFill>
                  <a:schemeClr val="bg1"/>
                </a:solidFill>
              </a:defRPr>
            </a:lvl3pPr>
            <a:lvl4pPr algn="ctr">
              <a:buNone/>
              <a:defRPr sz="1400">
                <a:solidFill>
                  <a:schemeClr val="bg1"/>
                </a:solidFill>
              </a:defRPr>
            </a:lvl4pPr>
            <a:lvl5pPr algn="ctr">
              <a:buNone/>
              <a:defRPr sz="1400">
                <a:solidFill>
                  <a:schemeClr val="bg1"/>
                </a:solidFill>
              </a:defRPr>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4" name="Inhaltsplatzhalter 3"/>
          <p:cNvSpPr>
            <a:spLocks noGrp="1"/>
          </p:cNvSpPr>
          <p:nvPr>
            <p:ph sz="half" idx="2"/>
          </p:nvPr>
        </p:nvSpPr>
        <p:spPr>
          <a:xfrm>
            <a:off x="5292758" y="1714488"/>
            <a:ext cx="4375150" cy="44116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7" name="AutoShape 1"/>
          <p:cNvSpPr>
            <a:spLocks noChangeArrowheads="1"/>
          </p:cNvSpPr>
          <p:nvPr userDrawn="1"/>
        </p:nvSpPr>
        <p:spPr bwMode="auto">
          <a:xfrm>
            <a:off x="438561" y="1571612"/>
            <a:ext cx="9467453" cy="4929222"/>
          </a:xfrm>
          <a:prstGeom prst="roundRect">
            <a:avLst>
              <a:gd name="adj" fmla="val 23"/>
            </a:avLst>
          </a:prstGeom>
          <a:solidFill>
            <a:srgbClr val="DDDDDD"/>
          </a:solidFill>
          <a:ln w="9525">
            <a:noFill/>
            <a:round/>
            <a:headEnd/>
            <a:tailEnd/>
          </a:ln>
          <a:effectLst/>
        </p:spPr>
        <p:txBody>
          <a:bodyPr wrap="none" anchor="ctr"/>
          <a:lstStyle/>
          <a:p>
            <a:endParaRPr lang="de-DE"/>
          </a:p>
        </p:txBody>
      </p:sp>
      <p:sp>
        <p:nvSpPr>
          <p:cNvPr id="8" name="AutoShape 1"/>
          <p:cNvSpPr>
            <a:spLocks noChangeArrowheads="1"/>
          </p:cNvSpPr>
          <p:nvPr userDrawn="1"/>
        </p:nvSpPr>
        <p:spPr bwMode="auto">
          <a:xfrm>
            <a:off x="438547" y="1571612"/>
            <a:ext cx="4733727" cy="4929222"/>
          </a:xfrm>
          <a:prstGeom prst="roundRect">
            <a:avLst>
              <a:gd name="adj" fmla="val 23"/>
            </a:avLst>
          </a:prstGeom>
          <a:solidFill>
            <a:schemeClr val="tx1"/>
          </a:solidFill>
          <a:ln w="9525">
            <a:solidFill>
              <a:schemeClr val="tx1"/>
            </a:solidFill>
            <a:round/>
            <a:headEnd/>
            <a:tailEnd/>
          </a:ln>
          <a:effectLst/>
        </p:spPr>
        <p:txBody>
          <a:bodyPr wrap="none" anchor="ctr"/>
          <a:lstStyle/>
          <a:p>
            <a:endParaRPr lang="de-DE"/>
          </a:p>
        </p:txBody>
      </p:sp>
      <p:sp>
        <p:nvSpPr>
          <p:cNvPr id="2" name="Titel 1"/>
          <p:cNvSpPr>
            <a:spLocks noGrp="1"/>
          </p:cNvSpPr>
          <p:nvPr>
            <p:ph type="title"/>
          </p:nvPr>
        </p:nvSpPr>
        <p:spPr/>
        <p:txBody>
          <a:bodyPr/>
          <a:lstStyle>
            <a:lvl1pPr>
              <a:defRPr/>
            </a:lvl1pPr>
          </a:lstStyle>
          <a:p>
            <a:r>
              <a:rPr lang="en-US" noProof="0" smtClean="0"/>
              <a:t>Titelmasterformat durch Klicken bearbeiten</a:t>
            </a:r>
            <a:endParaRPr lang="en-US" noProof="0"/>
          </a:p>
        </p:txBody>
      </p:sp>
      <p:sp>
        <p:nvSpPr>
          <p:cNvPr id="3" name="Textplatzhalter 2"/>
          <p:cNvSpPr>
            <a:spLocks noGrp="1"/>
          </p:cNvSpPr>
          <p:nvPr>
            <p:ph type="body" idx="1"/>
          </p:nvPr>
        </p:nvSpPr>
        <p:spPr>
          <a:xfrm>
            <a:off x="541703" y="1731972"/>
            <a:ext cx="4330467" cy="603263"/>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4" name="Inhaltsplatzhalter 3"/>
          <p:cNvSpPr>
            <a:spLocks noGrp="1"/>
          </p:cNvSpPr>
          <p:nvPr>
            <p:ph sz="half" idx="2"/>
          </p:nvPr>
        </p:nvSpPr>
        <p:spPr>
          <a:xfrm>
            <a:off x="541703" y="2335232"/>
            <a:ext cx="4330467" cy="39512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5" name="Textplatzhalter 4"/>
          <p:cNvSpPr>
            <a:spLocks noGrp="1"/>
          </p:cNvSpPr>
          <p:nvPr>
            <p:ph type="body" sz="quarter" idx="3"/>
          </p:nvPr>
        </p:nvSpPr>
        <p:spPr>
          <a:xfrm>
            <a:off x="5289320" y="1731972"/>
            <a:ext cx="4378590" cy="6032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6" name="Inhaltsplatzhalter 5"/>
          <p:cNvSpPr>
            <a:spLocks noGrp="1"/>
          </p:cNvSpPr>
          <p:nvPr>
            <p:ph sz="quarter" idx="4"/>
          </p:nvPr>
        </p:nvSpPr>
        <p:spPr>
          <a:xfrm>
            <a:off x="5289320" y="2335232"/>
            <a:ext cx="437859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enutzerdefiniertes Layout">
    <p:spTree>
      <p:nvGrpSpPr>
        <p:cNvPr id="1" name=""/>
        <p:cNvGrpSpPr/>
        <p:nvPr/>
      </p:nvGrpSpPr>
      <p:grpSpPr>
        <a:xfrm>
          <a:off x="0" y="0"/>
          <a:ext cx="0" cy="0"/>
          <a:chOff x="0" y="0"/>
          <a:chExt cx="0" cy="0"/>
        </a:xfrm>
      </p:grpSpPr>
      <p:sp>
        <p:nvSpPr>
          <p:cNvPr id="4" name="Inhaltsplatzhalter 3"/>
          <p:cNvSpPr>
            <a:spLocks noGrp="1"/>
          </p:cNvSpPr>
          <p:nvPr>
            <p:ph sz="quarter" idx="10"/>
          </p:nvPr>
        </p:nvSpPr>
        <p:spPr>
          <a:xfrm>
            <a:off x="452438" y="1571612"/>
            <a:ext cx="3143240" cy="4929222"/>
          </a:xfrm>
          <a:solidFill>
            <a:schemeClr val="tx2">
              <a:lumMod val="20000"/>
              <a:lumOff val="80000"/>
            </a:schemeClr>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Inhaltsplatzhalter 8"/>
          <p:cNvSpPr>
            <a:spLocks noGrp="1"/>
          </p:cNvSpPr>
          <p:nvPr>
            <p:ph sz="quarter" idx="11"/>
          </p:nvPr>
        </p:nvSpPr>
        <p:spPr>
          <a:xfrm>
            <a:off x="3595693" y="1571625"/>
            <a:ext cx="3214700" cy="4929188"/>
          </a:xfrm>
          <a:solidFill>
            <a:schemeClr val="tx2">
              <a:lumMod val="60000"/>
              <a:lumOff val="40000"/>
            </a:schemeClr>
          </a:solidFill>
        </p:spPr>
        <p:txBody>
          <a:bodyPr anchor="ctr">
            <a:normAutofit/>
          </a:bodyPr>
          <a:lstStyle>
            <a:lvl1pPr>
              <a:defRPr sz="2000"/>
            </a:lvl1pPr>
            <a:lvl2pPr>
              <a:defRPr sz="1800"/>
            </a:lvl2pPr>
            <a:lvl3pPr>
              <a:defRPr sz="16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1" name="Inhaltsplatzhalter 10"/>
          <p:cNvSpPr>
            <a:spLocks noGrp="1"/>
          </p:cNvSpPr>
          <p:nvPr>
            <p:ph sz="quarter" idx="12"/>
          </p:nvPr>
        </p:nvSpPr>
        <p:spPr>
          <a:xfrm>
            <a:off x="6810388" y="1571625"/>
            <a:ext cx="3095612" cy="4929188"/>
          </a:xfrm>
          <a:solidFill>
            <a:schemeClr val="tx2">
              <a:lumMod val="75000"/>
            </a:schemeClr>
          </a:solidFill>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2" name="Titel 1"/>
          <p:cNvSpPr>
            <a:spLocks noGrp="1"/>
          </p:cNvSpPr>
          <p:nvPr>
            <p:ph type="title"/>
          </p:nvPr>
        </p:nvSpPr>
        <p:spPr/>
        <p:txBody>
          <a:bodyPr/>
          <a:lstStyle/>
          <a:p>
            <a:r>
              <a:rPr lang="de-DE" dirty="0" smtClean="0"/>
              <a:t>Titelmasterformat durch Klicken bearbeiten</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6" Type="http://schemas.openxmlformats.org/officeDocument/2006/relationships/image" Target="../media/image2.png"/><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5"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4" Type="http://schemas.openxmlformats.org/officeDocument/2006/relationships/slideLayout" Target="../slideLayouts/slideLayout7.xml"/><Relationship Id="rId5" Type="http://schemas.openxmlformats.org/officeDocument/2006/relationships/slideLayout" Target="../slideLayouts/slideLayout8.xml"/><Relationship Id="rId7" Type="http://schemas.openxmlformats.org/officeDocument/2006/relationships/slideLayout" Target="../slideLayouts/slideLayout10.xml"/><Relationship Id="rId1" Type="http://schemas.openxmlformats.org/officeDocument/2006/relationships/slideLayout" Target="../slideLayouts/slideLayout4.xml"/><Relationship Id="rId2" Type="http://schemas.openxmlformats.org/officeDocument/2006/relationships/slideLayout" Target="../slideLayouts/slideLayout5.xml"/><Relationship Id="rId9" Type="http://schemas.openxmlformats.org/officeDocument/2006/relationships/image" Target="../media/image1.jpeg"/><Relationship Id="rId3" Type="http://schemas.openxmlformats.org/officeDocument/2006/relationships/slideLayout" Target="../slideLayouts/slideLayout6.xml"/><Relationship Id="rId6"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7" Type="http://schemas.openxmlformats.org/officeDocument/2006/relationships/slideLayout" Target="../slideLayouts/slideLayout17.xml"/><Relationship Id="rId1" Type="http://schemas.openxmlformats.org/officeDocument/2006/relationships/slideLayout" Target="../slideLayouts/slideLayout11.xml"/><Relationship Id="rId2" Type="http://schemas.openxmlformats.org/officeDocument/2006/relationships/slideLayout" Target="../slideLayouts/slideLayout12.xml"/><Relationship Id="rId9" Type="http://schemas.openxmlformats.org/officeDocument/2006/relationships/image" Target="../media/image1.jpeg"/><Relationship Id="rId3" Type="http://schemas.openxmlformats.org/officeDocument/2006/relationships/slideLayout" Target="../slideLayouts/slideLayout13.xml"/><Relationship Id="rId6"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4" Type="http://schemas.openxmlformats.org/officeDocument/2006/relationships/slideLayout" Target="../slideLayouts/slideLayout21.xml"/><Relationship Id="rId5" Type="http://schemas.openxmlformats.org/officeDocument/2006/relationships/slideLayout" Target="../slideLayouts/slideLayout22.xml"/><Relationship Id="rId7" Type="http://schemas.openxmlformats.org/officeDocument/2006/relationships/slideLayout" Target="../slideLayouts/slideLayout24.xml"/><Relationship Id="rId1" Type="http://schemas.openxmlformats.org/officeDocument/2006/relationships/slideLayout" Target="../slideLayouts/slideLayout18.xml"/><Relationship Id="rId2" Type="http://schemas.openxmlformats.org/officeDocument/2006/relationships/slideLayout" Target="../slideLayouts/slideLayout19.xml"/><Relationship Id="rId9" Type="http://schemas.openxmlformats.org/officeDocument/2006/relationships/image" Target="../media/image1.jpeg"/><Relationship Id="rId3" Type="http://schemas.openxmlformats.org/officeDocument/2006/relationships/slideLayout" Target="../slideLayouts/slideLayout20.xml"/><Relationship Id="rId6"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4" Type="http://schemas.openxmlformats.org/officeDocument/2006/relationships/slideLayout" Target="../slideLayouts/slideLayout28.xml"/><Relationship Id="rId10" Type="http://schemas.openxmlformats.org/officeDocument/2006/relationships/image" Target="../media/image1.jpeg"/><Relationship Id="rId5" Type="http://schemas.openxmlformats.org/officeDocument/2006/relationships/slideLayout" Target="../slideLayouts/slideLayout29.xml"/><Relationship Id="rId7" Type="http://schemas.openxmlformats.org/officeDocument/2006/relationships/slideLayout" Target="../slideLayouts/slideLayout31.xml"/><Relationship Id="rId1" Type="http://schemas.openxmlformats.org/officeDocument/2006/relationships/slideLayout" Target="../slideLayouts/slideLayout25.xml"/><Relationship Id="rId2" Type="http://schemas.openxmlformats.org/officeDocument/2006/relationships/slideLayout" Target="../slideLayouts/slideLayout26.xml"/><Relationship Id="rId9" Type="http://schemas.openxmlformats.org/officeDocument/2006/relationships/theme" Target="../theme/theme5.xml"/><Relationship Id="rId3" Type="http://schemas.openxmlformats.org/officeDocument/2006/relationships/slideLayout" Target="../slideLayouts/slideLayout27.xml"/><Relationship Id="rId6"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4" Type="http://schemas.openxmlformats.org/officeDocument/2006/relationships/slideLayout" Target="../slideLayouts/slideLayout36.xml"/><Relationship Id="rId10" Type="http://schemas.openxmlformats.org/officeDocument/2006/relationships/image" Target="../media/image1.jpeg"/><Relationship Id="rId5" Type="http://schemas.openxmlformats.org/officeDocument/2006/relationships/slideLayout" Target="../slideLayouts/slideLayout37.xml"/><Relationship Id="rId7" Type="http://schemas.openxmlformats.org/officeDocument/2006/relationships/slideLayout" Target="../slideLayouts/slideLayout39.xml"/><Relationship Id="rId1" Type="http://schemas.openxmlformats.org/officeDocument/2006/relationships/slideLayout" Target="../slideLayouts/slideLayout33.xml"/><Relationship Id="rId2" Type="http://schemas.openxmlformats.org/officeDocument/2006/relationships/slideLayout" Target="../slideLayouts/slideLayout34.xml"/><Relationship Id="rId9" Type="http://schemas.openxmlformats.org/officeDocument/2006/relationships/theme" Target="../theme/theme6.xml"/><Relationship Id="rId3" Type="http://schemas.openxmlformats.org/officeDocument/2006/relationships/slideLayout" Target="../slideLayouts/slideLayout35.xml"/><Relationship Id="rId6"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4" Type="http://schemas.openxmlformats.org/officeDocument/2006/relationships/slideLayout" Target="../slideLayouts/slideLayout44.xml"/><Relationship Id="rId5" Type="http://schemas.openxmlformats.org/officeDocument/2006/relationships/slideLayout" Target="../slideLayouts/slideLayout45.xml"/><Relationship Id="rId7" Type="http://schemas.openxmlformats.org/officeDocument/2006/relationships/slideLayout" Target="../slideLayouts/slideLayout47.xml"/><Relationship Id="rId1" Type="http://schemas.openxmlformats.org/officeDocument/2006/relationships/slideLayout" Target="../slideLayouts/slideLayout41.xml"/><Relationship Id="rId2" Type="http://schemas.openxmlformats.org/officeDocument/2006/relationships/slideLayout" Target="../slideLayouts/slideLayout42.xml"/><Relationship Id="rId9" Type="http://schemas.openxmlformats.org/officeDocument/2006/relationships/image" Target="../media/image1.jpeg"/><Relationship Id="rId3" Type="http://schemas.openxmlformats.org/officeDocument/2006/relationships/slideLayout" Target="../slideLayouts/slideLayout43.xml"/><Relationship Id="rId6"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4312" y="857232"/>
            <a:ext cx="8915400" cy="714380"/>
          </a:xfrm>
          <a:prstGeom prst="rect">
            <a:avLst/>
          </a:prstGeom>
        </p:spPr>
        <p:txBody>
          <a:bodyPr vert="horz" lIns="91440" tIns="45720" rIns="91440" bIns="45720" rtlCol="0" anchor="ctr">
            <a:norm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15" name="AutoShape 37"/>
          <p:cNvSpPr>
            <a:spLocks noChangeArrowheads="1"/>
          </p:cNvSpPr>
          <p:nvPr/>
        </p:nvSpPr>
        <p:spPr bwMode="auto">
          <a:xfrm>
            <a:off x="14" y="2"/>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6" name="AutoShape 38"/>
          <p:cNvSpPr>
            <a:spLocks noChangeArrowheads="1"/>
          </p:cNvSpPr>
          <p:nvPr/>
        </p:nvSpPr>
        <p:spPr bwMode="auto">
          <a:xfrm>
            <a:off x="14" y="238127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7" name="AutoShape 39"/>
          <p:cNvSpPr>
            <a:spLocks noChangeArrowheads="1"/>
          </p:cNvSpPr>
          <p:nvPr/>
        </p:nvSpPr>
        <p:spPr bwMode="auto">
          <a:xfrm>
            <a:off x="14" y="116842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pic>
        <p:nvPicPr>
          <p:cNvPr id="18" name="Picture 40"/>
          <p:cNvPicPr>
            <a:picLocks noChangeAspect="1" noChangeArrowheads="1"/>
          </p:cNvPicPr>
          <p:nvPr/>
        </p:nvPicPr>
        <p:blipFill>
          <a:blip r:embed="rId5"/>
          <a:srcRect t="89107"/>
          <a:stretch>
            <a:fillRect/>
          </a:stretch>
        </p:blipFill>
        <p:spPr bwMode="auto">
          <a:xfrm>
            <a:off x="438547" y="20"/>
            <a:ext cx="9477000" cy="842507"/>
          </a:xfrm>
          <a:prstGeom prst="rect">
            <a:avLst/>
          </a:prstGeom>
          <a:noFill/>
          <a:ln w="9525">
            <a:noFill/>
            <a:round/>
            <a:headEnd/>
            <a:tailEnd/>
          </a:ln>
          <a:effectLst/>
        </p:spPr>
      </p:pic>
      <p:graphicFrame>
        <p:nvGraphicFramePr>
          <p:cNvPr id="10" name="Group 7"/>
          <p:cNvGraphicFramePr>
            <a:graphicFrameLocks noGrp="1"/>
          </p:cNvGraphicFramePr>
          <p:nvPr/>
        </p:nvGraphicFramePr>
        <p:xfrm>
          <a:off x="0" y="6492264"/>
          <a:ext cx="9919442" cy="365760"/>
        </p:xfrm>
        <a:graphic>
          <a:graphicData uri="http://schemas.openxmlformats.org/drawingml/2006/table">
            <a:tbl>
              <a:tblPr/>
              <a:tblGrid>
                <a:gridCol w="405664"/>
                <a:gridCol w="535165"/>
                <a:gridCol w="867496"/>
                <a:gridCol w="3358989"/>
                <a:gridCol w="3101987"/>
                <a:gridCol w="1424504"/>
                <a:gridCol w="225637"/>
              </a:tblGrid>
              <a:tr h="298450">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de-DE" sz="800" b="0" i="0" u="none" strike="noStrike" cap="none" normalizeH="0" baseline="0" dirty="0" smtClean="0">
                        <a:ln>
                          <a:noFill/>
                        </a:ln>
                        <a:solidFill>
                          <a:srgbClr val="FFFFFF"/>
                        </a:solidFill>
                        <a:effectLst/>
                        <a:latin typeface="Arial" charset="0"/>
                        <a:cs typeface="Lucida Sans Unicode" charset="0"/>
                      </a:endParaRP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r>
                        <a:rPr lang="de-DE" sz="800" dirty="0" smtClean="0">
                          <a:solidFill>
                            <a:schemeClr val="bg1"/>
                          </a:solidFill>
                          <a:latin typeface="Arial" pitchFamily="34" charset="0"/>
                          <a:cs typeface="Arial" pitchFamily="34" charset="0"/>
                        </a:rPr>
                        <a:t>© 2009 Peter Stevens</a:t>
                      </a:r>
                      <a:endParaRPr lang="de-DE" sz="800" dirty="0">
                        <a:solidFill>
                          <a:schemeClr val="bg1"/>
                        </a:solidFill>
                        <a:latin typeface="Arial" pitchFamily="34" charset="0"/>
                        <a:cs typeface="Arial" pitchFamily="34" charset="0"/>
                      </a:endParaRPr>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DE" sz="800" b="0" i="0" u="none" strike="noStrike" cap="none" normalizeH="0" baseline="0" dirty="0" smtClean="0">
                          <a:ln>
                            <a:noFill/>
                          </a:ln>
                          <a:solidFill>
                            <a:srgbClr val="FFFFFF"/>
                          </a:solidFill>
                          <a:effectLst/>
                          <a:latin typeface="Arial" charset="0"/>
                          <a:cs typeface="Lucida Sans Unicode" charset="0"/>
                        </a:rPr>
                        <a:t>sierra-charlie.com</a:t>
                      </a: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bl>
          </a:graphicData>
        </a:graphic>
      </p:graphicFrame>
      <p:pic>
        <p:nvPicPr>
          <p:cNvPr id="9" name="Picture 40"/>
          <p:cNvPicPr>
            <a:picLocks noChangeAspect="1" noChangeArrowheads="1"/>
          </p:cNvPicPr>
          <p:nvPr userDrawn="1"/>
        </p:nvPicPr>
        <p:blipFill>
          <a:blip r:embed="rId6"/>
          <a:srcRect l="2405" r="16832"/>
          <a:stretch>
            <a:fillRect/>
          </a:stretch>
        </p:blipFill>
        <p:spPr bwMode="auto">
          <a:xfrm>
            <a:off x="-37541" y="-13777"/>
            <a:ext cx="9942968" cy="6514611"/>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68" r:id="rId2"/>
    <p:sldLayoutId id="2147483706" r:id="rId3"/>
  </p:sldLayoutIdLst>
  <p:transition>
    <p:wipe dir="r"/>
  </p:transition>
  <p:hf hdr="0" ftr="0" dt="0"/>
  <p:txStyles>
    <p:titleStyle>
      <a:lvl1pPr algn="ctr" defTabSz="914400" rtl="0" eaLnBrk="1" latinLnBrk="0" hangingPunct="1">
        <a:spcBef>
          <a:spcPct val="0"/>
        </a:spcBef>
        <a:buNone/>
        <a:defRPr sz="2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3" name="AutoShape 1"/>
          <p:cNvSpPr>
            <a:spLocks noChangeArrowheads="1"/>
          </p:cNvSpPr>
          <p:nvPr/>
        </p:nvSpPr>
        <p:spPr bwMode="auto">
          <a:xfrm>
            <a:off x="-119098" y="0"/>
            <a:ext cx="10025100" cy="6500834"/>
          </a:xfrm>
          <a:prstGeom prst="roundRect">
            <a:avLst>
              <a:gd name="adj" fmla="val 23"/>
            </a:avLst>
          </a:prstGeom>
          <a:solidFill>
            <a:srgbClr val="DDDDDD"/>
          </a:solidFill>
          <a:ln w="9525">
            <a:solidFill>
              <a:schemeClr val="tx1"/>
            </a:solidFill>
            <a:round/>
            <a:headEnd/>
            <a:tailEnd/>
          </a:ln>
          <a:effectLst/>
        </p:spPr>
        <p:txBody>
          <a:bodyPr wrap="none" anchor="ctr"/>
          <a:lstStyle/>
          <a:p>
            <a:endParaRPr lang="de-DE"/>
          </a:p>
        </p:txBody>
      </p:sp>
      <p:sp>
        <p:nvSpPr>
          <p:cNvPr id="9" name="AutoShape 37"/>
          <p:cNvSpPr>
            <a:spLocks noChangeArrowheads="1"/>
          </p:cNvSpPr>
          <p:nvPr/>
        </p:nvSpPr>
        <p:spPr bwMode="auto">
          <a:xfrm>
            <a:off x="14" y="2"/>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0" name="AutoShape 38"/>
          <p:cNvSpPr>
            <a:spLocks noChangeArrowheads="1"/>
          </p:cNvSpPr>
          <p:nvPr/>
        </p:nvSpPr>
        <p:spPr bwMode="auto">
          <a:xfrm>
            <a:off x="14" y="238127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1" name="AutoShape 39"/>
          <p:cNvSpPr>
            <a:spLocks noChangeArrowheads="1"/>
          </p:cNvSpPr>
          <p:nvPr/>
        </p:nvSpPr>
        <p:spPr bwMode="auto">
          <a:xfrm>
            <a:off x="14" y="116842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pic>
        <p:nvPicPr>
          <p:cNvPr id="12" name="Picture 40"/>
          <p:cNvPicPr>
            <a:picLocks noChangeAspect="1" noChangeArrowheads="1"/>
          </p:cNvPicPr>
          <p:nvPr/>
        </p:nvPicPr>
        <p:blipFill>
          <a:blip r:embed="rId9"/>
          <a:srcRect t="89107"/>
          <a:stretch>
            <a:fillRect/>
          </a:stretch>
        </p:blipFill>
        <p:spPr bwMode="auto">
          <a:xfrm>
            <a:off x="438547" y="20"/>
            <a:ext cx="9477000" cy="842507"/>
          </a:xfrm>
          <a:prstGeom prst="rect">
            <a:avLst/>
          </a:prstGeom>
          <a:noFill/>
          <a:ln w="9525">
            <a:noFill/>
            <a:round/>
            <a:headEnd/>
            <a:tailEnd/>
          </a:ln>
          <a:effectLst/>
        </p:spPr>
      </p:pic>
      <p:sp>
        <p:nvSpPr>
          <p:cNvPr id="2" name="Titelplatzhalter 1"/>
          <p:cNvSpPr>
            <a:spLocks noGrp="1"/>
          </p:cNvSpPr>
          <p:nvPr>
            <p:ph type="title"/>
          </p:nvPr>
        </p:nvSpPr>
        <p:spPr>
          <a:xfrm>
            <a:off x="464312" y="857232"/>
            <a:ext cx="8946388" cy="714380"/>
          </a:xfrm>
          <a:prstGeom prst="rect">
            <a:avLst/>
          </a:prstGeom>
        </p:spPr>
        <p:txBody>
          <a:bodyPr vert="horz" lIns="91440" tIns="45720" rIns="91440" bIns="45720" rtlCol="0" anchor="ctr">
            <a:norm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541703" y="1714488"/>
            <a:ext cx="8868997" cy="4411675"/>
          </a:xfrm>
          <a:prstGeom prst="rect">
            <a:avLst/>
          </a:prstGeom>
        </p:spPr>
        <p:txBody>
          <a:bodyPr vert="horz" lIns="91440" tIns="45720" rIns="91440" bIns="45720" rtlCol="0">
            <a:normAutofit/>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graphicFrame>
        <p:nvGraphicFramePr>
          <p:cNvPr id="14" name="Group 7"/>
          <p:cNvGraphicFramePr>
            <a:graphicFrameLocks noGrp="1"/>
          </p:cNvGraphicFramePr>
          <p:nvPr/>
        </p:nvGraphicFramePr>
        <p:xfrm>
          <a:off x="0" y="6492264"/>
          <a:ext cx="9919442" cy="365760"/>
        </p:xfrm>
        <a:graphic>
          <a:graphicData uri="http://schemas.openxmlformats.org/drawingml/2006/table">
            <a:tbl>
              <a:tblPr/>
              <a:tblGrid>
                <a:gridCol w="405664"/>
                <a:gridCol w="535165"/>
                <a:gridCol w="867496"/>
                <a:gridCol w="3358989"/>
                <a:gridCol w="3101987"/>
                <a:gridCol w="1424504"/>
                <a:gridCol w="225637"/>
              </a:tblGrid>
              <a:tr h="298450">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de-DE" sz="800" b="0" i="0" u="none" strike="noStrike" cap="none" normalizeH="0" baseline="0" dirty="0" smtClean="0">
                        <a:ln>
                          <a:noFill/>
                        </a:ln>
                        <a:solidFill>
                          <a:srgbClr val="FFFFFF"/>
                        </a:solidFill>
                        <a:effectLst/>
                        <a:latin typeface="Arial" charset="0"/>
                        <a:cs typeface="Lucida Sans Unicode" charset="0"/>
                      </a:endParaRP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r>
                        <a:rPr lang="de-DE" sz="800" dirty="0" smtClean="0">
                          <a:solidFill>
                            <a:schemeClr val="bg1"/>
                          </a:solidFill>
                          <a:latin typeface="Arial" pitchFamily="34" charset="0"/>
                          <a:cs typeface="Arial" pitchFamily="34" charset="0"/>
                        </a:rPr>
                        <a:t>© 2008 Peter Stevens</a:t>
                      </a:r>
                      <a:endParaRPr lang="de-DE" sz="800" dirty="0">
                        <a:solidFill>
                          <a:schemeClr val="bg1"/>
                        </a:solidFill>
                        <a:latin typeface="Arial" pitchFamily="34" charset="0"/>
                        <a:cs typeface="Arial" pitchFamily="34" charset="0"/>
                      </a:endParaRPr>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DE" sz="800" b="0" i="0" u="none" strike="noStrike" cap="none" normalizeH="0" baseline="0" dirty="0" smtClean="0">
                          <a:ln>
                            <a:noFill/>
                          </a:ln>
                          <a:solidFill>
                            <a:srgbClr val="FFFFFF"/>
                          </a:solidFill>
                          <a:effectLst/>
                          <a:latin typeface="Arial" charset="0"/>
                          <a:cs typeface="Lucida Sans Unicode" charset="0"/>
                        </a:rPr>
                        <a:t>sierra-charlie.com</a:t>
                      </a: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bl>
          </a:graphicData>
        </a:graphic>
      </p:graphicFrame>
    </p:spTree>
  </p:cSld>
  <p:clrMap bg1="lt1" tx1="dk1" bg2="lt2" tx2="dk2" accent1="accent1" accent2="accent2" accent3="accent3" accent4="accent4" accent5="accent5" accent6="accent6" hlink="hlink" folHlink="folHlink"/>
  <p:sldLayoutIdLst>
    <p:sldLayoutId id="2147483662" r:id="rId1"/>
    <p:sldLayoutId id="2147483705" r:id="rId2"/>
    <p:sldLayoutId id="2147483664" r:id="rId3"/>
    <p:sldLayoutId id="2147483665" r:id="rId4"/>
    <p:sldLayoutId id="2147483701" r:id="rId5"/>
    <p:sldLayoutId id="2147483667" r:id="rId6"/>
    <p:sldLayoutId id="2147483708" r:id="rId7"/>
  </p:sldLayoutIdLst>
  <p:transition>
    <p:wipe dir="r"/>
  </p:transition>
  <p:hf hdr="0" ftr="0" dt="0"/>
  <p:txStyles>
    <p:titleStyle>
      <a:lvl1pPr algn="ctr" defTabSz="914400" rtl="0" eaLnBrk="1" latinLnBrk="0" hangingPunct="1">
        <a:spcBef>
          <a:spcPct val="0"/>
        </a:spcBef>
        <a:buNone/>
        <a:defRPr sz="2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3" name="AutoShape 1"/>
          <p:cNvSpPr>
            <a:spLocks noChangeArrowheads="1"/>
          </p:cNvSpPr>
          <p:nvPr/>
        </p:nvSpPr>
        <p:spPr bwMode="auto">
          <a:xfrm>
            <a:off x="13" y="0"/>
            <a:ext cx="9906001" cy="6715148"/>
          </a:xfrm>
          <a:prstGeom prst="roundRect">
            <a:avLst>
              <a:gd name="adj" fmla="val 0"/>
            </a:avLst>
          </a:prstGeom>
          <a:solidFill>
            <a:schemeClr val="accent6">
              <a:lumMod val="40000"/>
              <a:lumOff val="60000"/>
            </a:schemeClr>
          </a:solidFill>
          <a:ln w="9525">
            <a:solidFill>
              <a:srgbClr val="C0C0C0"/>
            </a:solidFill>
            <a:round/>
            <a:headEnd/>
            <a:tailEnd/>
          </a:ln>
          <a:effectLst/>
        </p:spPr>
        <p:txBody>
          <a:bodyPr wrap="none" anchor="ctr"/>
          <a:lstStyle/>
          <a:p>
            <a:endParaRPr lang="de-DE"/>
          </a:p>
        </p:txBody>
      </p:sp>
      <p:sp>
        <p:nvSpPr>
          <p:cNvPr id="9" name="AutoShape 37"/>
          <p:cNvSpPr>
            <a:spLocks noChangeArrowheads="1"/>
          </p:cNvSpPr>
          <p:nvPr/>
        </p:nvSpPr>
        <p:spPr bwMode="auto">
          <a:xfrm>
            <a:off x="14" y="2"/>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0" name="AutoShape 38"/>
          <p:cNvSpPr>
            <a:spLocks noChangeArrowheads="1"/>
          </p:cNvSpPr>
          <p:nvPr/>
        </p:nvSpPr>
        <p:spPr bwMode="auto">
          <a:xfrm>
            <a:off x="14" y="238127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1" name="AutoShape 39"/>
          <p:cNvSpPr>
            <a:spLocks noChangeArrowheads="1"/>
          </p:cNvSpPr>
          <p:nvPr/>
        </p:nvSpPr>
        <p:spPr bwMode="auto">
          <a:xfrm>
            <a:off x="14" y="116842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pic>
        <p:nvPicPr>
          <p:cNvPr id="12" name="Picture 40"/>
          <p:cNvPicPr>
            <a:picLocks noChangeAspect="1" noChangeArrowheads="1"/>
          </p:cNvPicPr>
          <p:nvPr/>
        </p:nvPicPr>
        <p:blipFill>
          <a:blip r:embed="rId9"/>
          <a:srcRect t="89107"/>
          <a:stretch>
            <a:fillRect/>
          </a:stretch>
        </p:blipFill>
        <p:spPr bwMode="auto">
          <a:xfrm>
            <a:off x="438547" y="20"/>
            <a:ext cx="9477000" cy="842507"/>
          </a:xfrm>
          <a:prstGeom prst="rect">
            <a:avLst/>
          </a:prstGeom>
          <a:noFill/>
          <a:ln w="9525">
            <a:noFill/>
            <a:round/>
            <a:headEnd/>
            <a:tailEnd/>
          </a:ln>
          <a:effectLst/>
        </p:spPr>
      </p:pic>
      <p:sp>
        <p:nvSpPr>
          <p:cNvPr id="2" name="Titelplatzhalter 1"/>
          <p:cNvSpPr>
            <a:spLocks noGrp="1"/>
          </p:cNvSpPr>
          <p:nvPr>
            <p:ph type="title"/>
          </p:nvPr>
        </p:nvSpPr>
        <p:spPr>
          <a:xfrm>
            <a:off x="464312" y="857232"/>
            <a:ext cx="8946388" cy="714380"/>
          </a:xfrm>
          <a:prstGeom prst="rect">
            <a:avLst/>
          </a:prstGeom>
        </p:spPr>
        <p:txBody>
          <a:bodyPr vert="horz" lIns="91440" tIns="45720" rIns="91440" bIns="45720" rtlCol="0" anchor="ctr">
            <a:norm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541703" y="1714488"/>
            <a:ext cx="8868997" cy="4411675"/>
          </a:xfrm>
          <a:prstGeom prst="rect">
            <a:avLst/>
          </a:prstGeom>
        </p:spPr>
        <p:txBody>
          <a:bodyPr vert="horz" lIns="91440" tIns="45720" rIns="91440" bIns="45720" rtlCol="0">
            <a:normAutofit/>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graphicFrame>
        <p:nvGraphicFramePr>
          <p:cNvPr id="15" name="Group 7"/>
          <p:cNvGraphicFramePr>
            <a:graphicFrameLocks noGrp="1"/>
          </p:cNvGraphicFramePr>
          <p:nvPr/>
        </p:nvGraphicFramePr>
        <p:xfrm>
          <a:off x="0" y="6492264"/>
          <a:ext cx="9919442" cy="365760"/>
        </p:xfrm>
        <a:graphic>
          <a:graphicData uri="http://schemas.openxmlformats.org/drawingml/2006/table">
            <a:tbl>
              <a:tblPr/>
              <a:tblGrid>
                <a:gridCol w="405664"/>
                <a:gridCol w="535165"/>
                <a:gridCol w="867496"/>
                <a:gridCol w="3358989"/>
                <a:gridCol w="3101987"/>
                <a:gridCol w="1424504"/>
                <a:gridCol w="225637"/>
              </a:tblGrid>
              <a:tr h="298450">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de-DE" sz="800" b="0" i="0" u="none" strike="noStrike" cap="none" normalizeH="0" baseline="0" dirty="0" smtClean="0">
                        <a:ln>
                          <a:noFill/>
                        </a:ln>
                        <a:solidFill>
                          <a:srgbClr val="FFFFFF"/>
                        </a:solidFill>
                        <a:effectLst/>
                        <a:latin typeface="Arial" charset="0"/>
                        <a:cs typeface="Lucida Sans Unicode" charset="0"/>
                      </a:endParaRP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r>
                        <a:rPr lang="de-DE" sz="800" dirty="0" smtClean="0">
                          <a:solidFill>
                            <a:schemeClr val="bg1"/>
                          </a:solidFill>
                          <a:latin typeface="Arial" pitchFamily="34" charset="0"/>
                          <a:cs typeface="Arial" pitchFamily="34" charset="0"/>
                        </a:rPr>
                        <a:t>© 2008 Peter Stevens</a:t>
                      </a:r>
                      <a:endParaRPr lang="de-DE" sz="800" dirty="0">
                        <a:solidFill>
                          <a:schemeClr val="bg1"/>
                        </a:solidFill>
                        <a:latin typeface="Arial" pitchFamily="34" charset="0"/>
                        <a:cs typeface="Arial" pitchFamily="34" charset="0"/>
                      </a:endParaRPr>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DE" sz="800" b="0" i="0" u="none" strike="noStrike" cap="none" normalizeH="0" baseline="0" dirty="0" smtClean="0">
                          <a:ln>
                            <a:noFill/>
                          </a:ln>
                          <a:solidFill>
                            <a:srgbClr val="FFFFFF"/>
                          </a:solidFill>
                          <a:effectLst/>
                          <a:latin typeface="Arial" charset="0"/>
                          <a:cs typeface="Lucida Sans Unicode" charset="0"/>
                        </a:rPr>
                        <a:t>sierra-charlie.com</a:t>
                      </a: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bl>
          </a:graphicData>
        </a:graphic>
      </p:graphicFrame>
    </p:spTree>
  </p:cSld>
  <p:clrMap bg1="lt1" tx1="dk1" bg2="lt2" tx2="dk2" accent1="accent1" accent2="accent2" accent3="accent3" accent4="accent4" accent5="accent5" accent6="accent6" hlink="hlink" folHlink="folHlink"/>
  <p:sldLayoutIdLst>
    <p:sldLayoutId id="2147483670" r:id="rId1"/>
    <p:sldLayoutId id="2147483704" r:id="rId2"/>
    <p:sldLayoutId id="2147483671" r:id="rId3"/>
    <p:sldLayoutId id="2147483672" r:id="rId4"/>
    <p:sldLayoutId id="2147483673" r:id="rId5"/>
    <p:sldLayoutId id="2147483700" r:id="rId6"/>
    <p:sldLayoutId id="2147483674" r:id="rId7"/>
  </p:sldLayoutIdLst>
  <p:transition>
    <p:wipe dir="r"/>
  </p:transition>
  <p:hf hdr="0" ftr="0" dt="0"/>
  <p:txStyles>
    <p:title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3" name="AutoShape 1"/>
          <p:cNvSpPr>
            <a:spLocks noChangeArrowheads="1"/>
          </p:cNvSpPr>
          <p:nvPr/>
        </p:nvSpPr>
        <p:spPr bwMode="auto">
          <a:xfrm>
            <a:off x="13" y="0"/>
            <a:ext cx="9906001" cy="6715148"/>
          </a:xfrm>
          <a:prstGeom prst="roundRect">
            <a:avLst>
              <a:gd name="adj" fmla="val 23"/>
            </a:avLst>
          </a:prstGeom>
          <a:solidFill>
            <a:srgbClr val="FC6F6C"/>
          </a:solidFill>
          <a:ln w="9525">
            <a:solidFill>
              <a:srgbClr val="C0C0C0"/>
            </a:solidFill>
            <a:round/>
            <a:headEnd/>
            <a:tailEnd/>
          </a:ln>
          <a:effectLst/>
        </p:spPr>
        <p:txBody>
          <a:bodyPr wrap="none" anchor="ctr"/>
          <a:lstStyle/>
          <a:p>
            <a:endParaRPr lang="de-DE"/>
          </a:p>
        </p:txBody>
      </p:sp>
      <p:sp>
        <p:nvSpPr>
          <p:cNvPr id="9" name="AutoShape 37"/>
          <p:cNvSpPr>
            <a:spLocks noChangeArrowheads="1"/>
          </p:cNvSpPr>
          <p:nvPr/>
        </p:nvSpPr>
        <p:spPr bwMode="auto">
          <a:xfrm>
            <a:off x="14" y="2"/>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0" name="AutoShape 38"/>
          <p:cNvSpPr>
            <a:spLocks noChangeArrowheads="1"/>
          </p:cNvSpPr>
          <p:nvPr/>
        </p:nvSpPr>
        <p:spPr bwMode="auto">
          <a:xfrm>
            <a:off x="14" y="238127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1" name="AutoShape 39"/>
          <p:cNvSpPr>
            <a:spLocks noChangeArrowheads="1"/>
          </p:cNvSpPr>
          <p:nvPr/>
        </p:nvSpPr>
        <p:spPr bwMode="auto">
          <a:xfrm>
            <a:off x="14" y="116842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pic>
        <p:nvPicPr>
          <p:cNvPr id="12" name="Picture 40"/>
          <p:cNvPicPr>
            <a:picLocks noChangeAspect="1" noChangeArrowheads="1"/>
          </p:cNvPicPr>
          <p:nvPr/>
        </p:nvPicPr>
        <p:blipFill>
          <a:blip r:embed="rId9"/>
          <a:srcRect t="89107"/>
          <a:stretch>
            <a:fillRect/>
          </a:stretch>
        </p:blipFill>
        <p:spPr bwMode="auto">
          <a:xfrm>
            <a:off x="438547" y="20"/>
            <a:ext cx="9477000" cy="842507"/>
          </a:xfrm>
          <a:prstGeom prst="rect">
            <a:avLst/>
          </a:prstGeom>
          <a:noFill/>
          <a:ln w="9525">
            <a:noFill/>
            <a:round/>
            <a:headEnd/>
            <a:tailEnd/>
          </a:ln>
          <a:effectLst/>
        </p:spPr>
      </p:pic>
      <p:sp>
        <p:nvSpPr>
          <p:cNvPr id="2" name="Titelplatzhalter 1"/>
          <p:cNvSpPr>
            <a:spLocks noGrp="1"/>
          </p:cNvSpPr>
          <p:nvPr>
            <p:ph type="title"/>
          </p:nvPr>
        </p:nvSpPr>
        <p:spPr>
          <a:xfrm>
            <a:off x="464312" y="857232"/>
            <a:ext cx="8946388" cy="714380"/>
          </a:xfrm>
          <a:prstGeom prst="rect">
            <a:avLst/>
          </a:prstGeom>
        </p:spPr>
        <p:txBody>
          <a:bodyPr vert="horz" lIns="91440" tIns="45720" rIns="91440" bIns="45720" rtlCol="0" anchor="ctr">
            <a:norm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541703" y="1714488"/>
            <a:ext cx="8868997" cy="4411675"/>
          </a:xfrm>
          <a:prstGeom prst="rect">
            <a:avLst/>
          </a:prstGeom>
        </p:spPr>
        <p:txBody>
          <a:bodyPr vert="horz" lIns="91440" tIns="45720" rIns="91440" bIns="45720" rtlCol="0">
            <a:normAutofit/>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graphicFrame>
        <p:nvGraphicFramePr>
          <p:cNvPr id="15" name="Group 7"/>
          <p:cNvGraphicFramePr>
            <a:graphicFrameLocks noGrp="1"/>
          </p:cNvGraphicFramePr>
          <p:nvPr/>
        </p:nvGraphicFramePr>
        <p:xfrm>
          <a:off x="0" y="6492264"/>
          <a:ext cx="9919442" cy="365760"/>
        </p:xfrm>
        <a:graphic>
          <a:graphicData uri="http://schemas.openxmlformats.org/drawingml/2006/table">
            <a:tbl>
              <a:tblPr/>
              <a:tblGrid>
                <a:gridCol w="405664"/>
                <a:gridCol w="535165"/>
                <a:gridCol w="867496"/>
                <a:gridCol w="3358989"/>
                <a:gridCol w="3101987"/>
                <a:gridCol w="1424504"/>
                <a:gridCol w="225637"/>
              </a:tblGrid>
              <a:tr h="298450">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de-DE" sz="800" b="0" i="0" u="none" strike="noStrike" cap="none" normalizeH="0" baseline="0" dirty="0" smtClean="0">
                        <a:ln>
                          <a:noFill/>
                        </a:ln>
                        <a:solidFill>
                          <a:srgbClr val="FFFFFF"/>
                        </a:solidFill>
                        <a:effectLst/>
                        <a:latin typeface="Arial" charset="0"/>
                        <a:cs typeface="Lucida Sans Unicode" charset="0"/>
                      </a:endParaRP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r>
                        <a:rPr lang="de-DE" sz="800" dirty="0" smtClean="0">
                          <a:solidFill>
                            <a:schemeClr val="bg1"/>
                          </a:solidFill>
                          <a:latin typeface="Arial" pitchFamily="34" charset="0"/>
                          <a:cs typeface="Arial" pitchFamily="34" charset="0"/>
                        </a:rPr>
                        <a:t>© 2008 Peter Stevens</a:t>
                      </a:r>
                      <a:endParaRPr lang="de-DE" sz="800" dirty="0">
                        <a:solidFill>
                          <a:schemeClr val="bg1"/>
                        </a:solidFill>
                        <a:latin typeface="Arial" pitchFamily="34" charset="0"/>
                        <a:cs typeface="Arial" pitchFamily="34" charset="0"/>
                      </a:endParaRPr>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DE" sz="800" b="0" i="0" u="none" strike="noStrike" cap="none" normalizeH="0" baseline="0" dirty="0" smtClean="0">
                          <a:ln>
                            <a:noFill/>
                          </a:ln>
                          <a:solidFill>
                            <a:srgbClr val="FFFFFF"/>
                          </a:solidFill>
                          <a:effectLst/>
                          <a:latin typeface="Arial" charset="0"/>
                          <a:cs typeface="Lucida Sans Unicode" charset="0"/>
                        </a:rPr>
                        <a:t>sierra-charlie.com</a:t>
                      </a: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bl>
          </a:graphicData>
        </a:graphic>
      </p:graphicFrame>
    </p:spTree>
  </p:cSld>
  <p:clrMap bg1="lt1" tx1="dk1" bg2="lt2" tx2="dk2" accent1="accent1" accent2="accent2" accent3="accent3" accent4="accent4" accent5="accent5" accent6="accent6" hlink="hlink" folHlink="folHlink"/>
  <p:sldLayoutIdLst>
    <p:sldLayoutId id="2147483676" r:id="rId1"/>
    <p:sldLayoutId id="2147483703" r:id="rId2"/>
    <p:sldLayoutId id="2147483677" r:id="rId3"/>
    <p:sldLayoutId id="2147483678" r:id="rId4"/>
    <p:sldLayoutId id="2147483679" r:id="rId5"/>
    <p:sldLayoutId id="2147483699" r:id="rId6"/>
    <p:sldLayoutId id="2147483680" r:id="rId7"/>
  </p:sldLayoutIdLst>
  <p:transition>
    <p:wipe dir="r"/>
  </p:transition>
  <p:hf hdr="0" ftr="0" dt="0"/>
  <p:txStyles>
    <p:title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3" name="AutoShape 1"/>
          <p:cNvSpPr>
            <a:spLocks noChangeArrowheads="1"/>
          </p:cNvSpPr>
          <p:nvPr/>
        </p:nvSpPr>
        <p:spPr bwMode="auto">
          <a:xfrm>
            <a:off x="13" y="0"/>
            <a:ext cx="9906001" cy="6715148"/>
          </a:xfrm>
          <a:prstGeom prst="roundRect">
            <a:avLst>
              <a:gd name="adj" fmla="val 23"/>
            </a:avLst>
          </a:prstGeom>
          <a:solidFill>
            <a:srgbClr val="ABFFAB"/>
          </a:solidFill>
          <a:ln w="9525">
            <a:solidFill>
              <a:srgbClr val="C0C0C0"/>
            </a:solidFill>
            <a:round/>
            <a:headEnd/>
            <a:tailEnd/>
          </a:ln>
          <a:effectLst/>
        </p:spPr>
        <p:txBody>
          <a:bodyPr wrap="none" anchor="ctr"/>
          <a:lstStyle/>
          <a:p>
            <a:endParaRPr lang="de-DE"/>
          </a:p>
        </p:txBody>
      </p:sp>
      <p:sp>
        <p:nvSpPr>
          <p:cNvPr id="9" name="AutoShape 37"/>
          <p:cNvSpPr>
            <a:spLocks noChangeArrowheads="1"/>
          </p:cNvSpPr>
          <p:nvPr/>
        </p:nvSpPr>
        <p:spPr bwMode="auto">
          <a:xfrm>
            <a:off x="14" y="2"/>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0" name="AutoShape 38"/>
          <p:cNvSpPr>
            <a:spLocks noChangeArrowheads="1"/>
          </p:cNvSpPr>
          <p:nvPr/>
        </p:nvSpPr>
        <p:spPr bwMode="auto">
          <a:xfrm>
            <a:off x="14" y="238127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1" name="AutoShape 39"/>
          <p:cNvSpPr>
            <a:spLocks noChangeArrowheads="1"/>
          </p:cNvSpPr>
          <p:nvPr/>
        </p:nvSpPr>
        <p:spPr bwMode="auto">
          <a:xfrm>
            <a:off x="14" y="116842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pic>
        <p:nvPicPr>
          <p:cNvPr id="12" name="Picture 40"/>
          <p:cNvPicPr>
            <a:picLocks noChangeAspect="1" noChangeArrowheads="1"/>
          </p:cNvPicPr>
          <p:nvPr/>
        </p:nvPicPr>
        <p:blipFill>
          <a:blip r:embed="rId10"/>
          <a:srcRect t="89107"/>
          <a:stretch>
            <a:fillRect/>
          </a:stretch>
        </p:blipFill>
        <p:spPr bwMode="auto">
          <a:xfrm>
            <a:off x="438547" y="20"/>
            <a:ext cx="9477000" cy="842507"/>
          </a:xfrm>
          <a:prstGeom prst="rect">
            <a:avLst/>
          </a:prstGeom>
          <a:noFill/>
          <a:ln w="9525">
            <a:noFill/>
            <a:round/>
            <a:headEnd/>
            <a:tailEnd/>
          </a:ln>
          <a:effectLst/>
        </p:spPr>
      </p:pic>
      <p:sp>
        <p:nvSpPr>
          <p:cNvPr id="2" name="Titelplatzhalter 1"/>
          <p:cNvSpPr>
            <a:spLocks noGrp="1"/>
          </p:cNvSpPr>
          <p:nvPr>
            <p:ph type="title"/>
          </p:nvPr>
        </p:nvSpPr>
        <p:spPr>
          <a:xfrm>
            <a:off x="464312" y="857232"/>
            <a:ext cx="8946388" cy="714380"/>
          </a:xfrm>
          <a:prstGeom prst="rect">
            <a:avLst/>
          </a:prstGeom>
        </p:spPr>
        <p:txBody>
          <a:bodyPr vert="horz" lIns="91440" tIns="45720" rIns="91440" bIns="45720" rtlCol="0" anchor="ctr">
            <a:norm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541703" y="1714488"/>
            <a:ext cx="8868997" cy="4411675"/>
          </a:xfrm>
          <a:prstGeom prst="rect">
            <a:avLst/>
          </a:prstGeom>
        </p:spPr>
        <p:txBody>
          <a:bodyPr vert="horz" lIns="91440" tIns="45720" rIns="91440" bIns="45720" rtlCol="0">
            <a:normAutofit/>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graphicFrame>
        <p:nvGraphicFramePr>
          <p:cNvPr id="15" name="Group 7"/>
          <p:cNvGraphicFramePr>
            <a:graphicFrameLocks noGrp="1"/>
          </p:cNvGraphicFramePr>
          <p:nvPr/>
        </p:nvGraphicFramePr>
        <p:xfrm>
          <a:off x="0" y="6492264"/>
          <a:ext cx="9919442" cy="365760"/>
        </p:xfrm>
        <a:graphic>
          <a:graphicData uri="http://schemas.openxmlformats.org/drawingml/2006/table">
            <a:tbl>
              <a:tblPr/>
              <a:tblGrid>
                <a:gridCol w="405664"/>
                <a:gridCol w="535165"/>
                <a:gridCol w="867496"/>
                <a:gridCol w="3358989"/>
                <a:gridCol w="3101987"/>
                <a:gridCol w="1424504"/>
                <a:gridCol w="225637"/>
              </a:tblGrid>
              <a:tr h="298450">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de-DE" sz="800" b="0" i="0" u="none" strike="noStrike" cap="none" normalizeH="0" baseline="0" dirty="0" smtClean="0">
                        <a:ln>
                          <a:noFill/>
                        </a:ln>
                        <a:solidFill>
                          <a:srgbClr val="FFFFFF"/>
                        </a:solidFill>
                        <a:effectLst/>
                        <a:latin typeface="Arial" charset="0"/>
                        <a:cs typeface="Lucida Sans Unicode" charset="0"/>
                      </a:endParaRP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r>
                        <a:rPr lang="de-DE" sz="800" dirty="0" smtClean="0">
                          <a:solidFill>
                            <a:schemeClr val="bg1"/>
                          </a:solidFill>
                          <a:latin typeface="Arial" pitchFamily="34" charset="0"/>
                          <a:cs typeface="Arial" pitchFamily="34" charset="0"/>
                        </a:rPr>
                        <a:t>© 2008 Peter Stevens</a:t>
                      </a:r>
                      <a:endParaRPr lang="de-DE" sz="800" dirty="0">
                        <a:solidFill>
                          <a:schemeClr val="bg1"/>
                        </a:solidFill>
                        <a:latin typeface="Arial" pitchFamily="34" charset="0"/>
                        <a:cs typeface="Arial" pitchFamily="34" charset="0"/>
                      </a:endParaRPr>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DE" sz="800" b="0" i="0" u="none" strike="noStrike" cap="none" normalizeH="0" baseline="0" dirty="0" smtClean="0">
                          <a:ln>
                            <a:noFill/>
                          </a:ln>
                          <a:solidFill>
                            <a:srgbClr val="FFFFFF"/>
                          </a:solidFill>
                          <a:effectLst/>
                          <a:latin typeface="Arial" charset="0"/>
                          <a:cs typeface="Lucida Sans Unicode" charset="0"/>
                        </a:rPr>
                        <a:t>sierra-charlie.com</a:t>
                      </a: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bl>
          </a:graphicData>
        </a:graphic>
      </p:graphicFrame>
    </p:spTree>
  </p:cSld>
  <p:clrMap bg1="lt1" tx1="dk1" bg2="lt2" tx2="dk2" accent1="accent1" accent2="accent2" accent3="accent3" accent4="accent4" accent5="accent5" accent6="accent6" hlink="hlink" folHlink="folHlink"/>
  <p:sldLayoutIdLst>
    <p:sldLayoutId id="2147483682" r:id="rId1"/>
    <p:sldLayoutId id="2147483702" r:id="rId2"/>
    <p:sldLayoutId id="2147483697" r:id="rId3"/>
    <p:sldLayoutId id="2147483683" r:id="rId4"/>
    <p:sldLayoutId id="2147483684" r:id="rId5"/>
    <p:sldLayoutId id="2147483685" r:id="rId6"/>
    <p:sldLayoutId id="2147483686" r:id="rId7"/>
    <p:sldLayoutId id="2147483698" r:id="rId8"/>
  </p:sldLayoutIdLst>
  <p:transition>
    <p:wipe dir="r"/>
  </p:transition>
  <p:hf hdr="0" ftr="0" dt="0"/>
  <p:txStyles>
    <p:title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3" name="AutoShape 1"/>
          <p:cNvSpPr>
            <a:spLocks noChangeArrowheads="1"/>
          </p:cNvSpPr>
          <p:nvPr/>
        </p:nvSpPr>
        <p:spPr bwMode="auto">
          <a:xfrm>
            <a:off x="13" y="0"/>
            <a:ext cx="9906001" cy="6715148"/>
          </a:xfrm>
          <a:prstGeom prst="roundRect">
            <a:avLst>
              <a:gd name="adj" fmla="val 23"/>
            </a:avLst>
          </a:prstGeom>
          <a:solidFill>
            <a:srgbClr val="ABFFAB"/>
          </a:solidFill>
          <a:ln w="9525">
            <a:solidFill>
              <a:srgbClr val="C0C0C0"/>
            </a:solidFill>
            <a:round/>
            <a:headEnd/>
            <a:tailEnd/>
          </a:ln>
          <a:effectLst/>
        </p:spPr>
        <p:txBody>
          <a:bodyPr wrap="none" anchor="ctr"/>
          <a:lstStyle/>
          <a:p>
            <a:endParaRPr lang="de-DE"/>
          </a:p>
        </p:txBody>
      </p:sp>
      <p:sp>
        <p:nvSpPr>
          <p:cNvPr id="9" name="AutoShape 37"/>
          <p:cNvSpPr>
            <a:spLocks noChangeArrowheads="1"/>
          </p:cNvSpPr>
          <p:nvPr/>
        </p:nvSpPr>
        <p:spPr bwMode="auto">
          <a:xfrm>
            <a:off x="14" y="2"/>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0" name="AutoShape 38"/>
          <p:cNvSpPr>
            <a:spLocks noChangeArrowheads="1"/>
          </p:cNvSpPr>
          <p:nvPr/>
        </p:nvSpPr>
        <p:spPr bwMode="auto">
          <a:xfrm>
            <a:off x="14" y="238127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1" name="AutoShape 39"/>
          <p:cNvSpPr>
            <a:spLocks noChangeArrowheads="1"/>
          </p:cNvSpPr>
          <p:nvPr/>
        </p:nvSpPr>
        <p:spPr bwMode="auto">
          <a:xfrm>
            <a:off x="14" y="116842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pic>
        <p:nvPicPr>
          <p:cNvPr id="12" name="Picture 40"/>
          <p:cNvPicPr>
            <a:picLocks noChangeAspect="1" noChangeArrowheads="1"/>
          </p:cNvPicPr>
          <p:nvPr/>
        </p:nvPicPr>
        <p:blipFill>
          <a:blip r:embed="rId10"/>
          <a:srcRect t="89107"/>
          <a:stretch>
            <a:fillRect/>
          </a:stretch>
        </p:blipFill>
        <p:spPr bwMode="auto">
          <a:xfrm>
            <a:off x="438547" y="20"/>
            <a:ext cx="9477000" cy="842507"/>
          </a:xfrm>
          <a:prstGeom prst="rect">
            <a:avLst/>
          </a:prstGeom>
          <a:noFill/>
          <a:ln w="9525">
            <a:noFill/>
            <a:round/>
            <a:headEnd/>
            <a:tailEnd/>
          </a:ln>
          <a:effectLst/>
        </p:spPr>
      </p:pic>
      <p:sp>
        <p:nvSpPr>
          <p:cNvPr id="2" name="Titelplatzhalter 1"/>
          <p:cNvSpPr>
            <a:spLocks noGrp="1"/>
          </p:cNvSpPr>
          <p:nvPr>
            <p:ph type="title"/>
          </p:nvPr>
        </p:nvSpPr>
        <p:spPr>
          <a:xfrm>
            <a:off x="464312" y="857232"/>
            <a:ext cx="8946388" cy="714380"/>
          </a:xfrm>
          <a:prstGeom prst="rect">
            <a:avLst/>
          </a:prstGeom>
        </p:spPr>
        <p:txBody>
          <a:bodyPr vert="horz" lIns="91440" tIns="45720" rIns="91440" bIns="45720" rtlCol="0" anchor="ctr">
            <a:norm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541703" y="1714488"/>
            <a:ext cx="8868997" cy="4411675"/>
          </a:xfrm>
          <a:prstGeom prst="rect">
            <a:avLst/>
          </a:prstGeom>
        </p:spPr>
        <p:txBody>
          <a:bodyPr vert="horz" lIns="91440" tIns="45720" rIns="91440" bIns="45720" rtlCol="0">
            <a:normAutofit/>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graphicFrame>
        <p:nvGraphicFramePr>
          <p:cNvPr id="15" name="Group 7"/>
          <p:cNvGraphicFramePr>
            <a:graphicFrameLocks noGrp="1"/>
          </p:cNvGraphicFramePr>
          <p:nvPr/>
        </p:nvGraphicFramePr>
        <p:xfrm>
          <a:off x="0" y="6492264"/>
          <a:ext cx="9919442" cy="365760"/>
        </p:xfrm>
        <a:graphic>
          <a:graphicData uri="http://schemas.openxmlformats.org/drawingml/2006/table">
            <a:tbl>
              <a:tblPr/>
              <a:tblGrid>
                <a:gridCol w="405664"/>
                <a:gridCol w="535165"/>
                <a:gridCol w="867496"/>
                <a:gridCol w="3358989"/>
                <a:gridCol w="3101987"/>
                <a:gridCol w="1424504"/>
                <a:gridCol w="225637"/>
              </a:tblGrid>
              <a:tr h="298450">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de-DE" sz="800" b="0" i="0" u="none" strike="noStrike" cap="none" normalizeH="0" baseline="0" dirty="0" smtClean="0">
                        <a:ln>
                          <a:noFill/>
                        </a:ln>
                        <a:solidFill>
                          <a:srgbClr val="FFFFFF"/>
                        </a:solidFill>
                        <a:effectLst/>
                        <a:latin typeface="Arial" charset="0"/>
                        <a:cs typeface="Lucida Sans Unicode" charset="0"/>
                      </a:endParaRP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r>
                        <a:rPr lang="de-DE" sz="800" dirty="0" smtClean="0">
                          <a:solidFill>
                            <a:schemeClr val="bg1"/>
                          </a:solidFill>
                          <a:latin typeface="Arial" pitchFamily="34" charset="0"/>
                          <a:cs typeface="Arial" pitchFamily="34" charset="0"/>
                        </a:rPr>
                        <a:t>© 2008 Peter Stevens</a:t>
                      </a:r>
                      <a:endParaRPr lang="de-DE" sz="800" dirty="0">
                        <a:solidFill>
                          <a:schemeClr val="bg1"/>
                        </a:solidFill>
                        <a:latin typeface="Arial" pitchFamily="34" charset="0"/>
                        <a:cs typeface="Arial" pitchFamily="34" charset="0"/>
                      </a:endParaRPr>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DE" sz="800" b="0" i="0" u="none" strike="noStrike" cap="none" normalizeH="0" baseline="0" dirty="0" smtClean="0">
                          <a:ln>
                            <a:noFill/>
                          </a:ln>
                          <a:solidFill>
                            <a:srgbClr val="FFFFFF"/>
                          </a:solidFill>
                          <a:effectLst/>
                          <a:latin typeface="Arial" charset="0"/>
                          <a:cs typeface="Lucida Sans Unicode" charset="0"/>
                        </a:rPr>
                        <a:t>sierra-charlie.com</a:t>
                      </a: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bl>
          </a:graphicData>
        </a:graphic>
      </p:graphicFrame>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transition>
    <p:wipe dir="r"/>
  </p:transition>
  <p:hf hdr="0" ftr="0" dt="0"/>
  <p:txStyles>
    <p:title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13" name="AutoShape 1"/>
          <p:cNvSpPr>
            <a:spLocks noChangeArrowheads="1"/>
          </p:cNvSpPr>
          <p:nvPr/>
        </p:nvSpPr>
        <p:spPr bwMode="auto">
          <a:xfrm>
            <a:off x="13" y="0"/>
            <a:ext cx="9906001" cy="6715148"/>
          </a:xfrm>
          <a:prstGeom prst="roundRect">
            <a:avLst>
              <a:gd name="adj" fmla="val 23"/>
            </a:avLst>
          </a:prstGeom>
          <a:solidFill>
            <a:schemeClr val="tx2">
              <a:lumMod val="40000"/>
              <a:lumOff val="60000"/>
            </a:schemeClr>
          </a:solidFill>
          <a:ln w="9525">
            <a:solidFill>
              <a:srgbClr val="C0C0C0"/>
            </a:solidFill>
            <a:round/>
            <a:headEnd/>
            <a:tailEnd/>
          </a:ln>
          <a:effectLst/>
        </p:spPr>
        <p:txBody>
          <a:bodyPr wrap="none" anchor="ctr"/>
          <a:lstStyle/>
          <a:p>
            <a:endParaRPr lang="de-DE"/>
          </a:p>
        </p:txBody>
      </p:sp>
      <p:sp>
        <p:nvSpPr>
          <p:cNvPr id="9" name="AutoShape 37"/>
          <p:cNvSpPr>
            <a:spLocks noChangeArrowheads="1"/>
          </p:cNvSpPr>
          <p:nvPr/>
        </p:nvSpPr>
        <p:spPr bwMode="auto">
          <a:xfrm>
            <a:off x="14" y="2"/>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0" name="AutoShape 38"/>
          <p:cNvSpPr>
            <a:spLocks noChangeArrowheads="1"/>
          </p:cNvSpPr>
          <p:nvPr/>
        </p:nvSpPr>
        <p:spPr bwMode="auto">
          <a:xfrm>
            <a:off x="14" y="238127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sp>
        <p:nvSpPr>
          <p:cNvPr id="11" name="AutoShape 39"/>
          <p:cNvSpPr>
            <a:spLocks noChangeArrowheads="1"/>
          </p:cNvSpPr>
          <p:nvPr/>
        </p:nvSpPr>
        <p:spPr bwMode="auto">
          <a:xfrm>
            <a:off x="14" y="1168427"/>
            <a:ext cx="197777" cy="919163"/>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de-DE"/>
          </a:p>
        </p:txBody>
      </p:sp>
      <p:pic>
        <p:nvPicPr>
          <p:cNvPr id="12" name="Picture 40"/>
          <p:cNvPicPr>
            <a:picLocks noChangeAspect="1" noChangeArrowheads="1"/>
          </p:cNvPicPr>
          <p:nvPr/>
        </p:nvPicPr>
        <p:blipFill>
          <a:blip r:embed="rId9"/>
          <a:srcRect t="89107"/>
          <a:stretch>
            <a:fillRect/>
          </a:stretch>
        </p:blipFill>
        <p:spPr bwMode="auto">
          <a:xfrm>
            <a:off x="438547" y="20"/>
            <a:ext cx="9477000" cy="842507"/>
          </a:xfrm>
          <a:prstGeom prst="rect">
            <a:avLst/>
          </a:prstGeom>
          <a:noFill/>
          <a:ln w="9525">
            <a:noFill/>
            <a:round/>
            <a:headEnd/>
            <a:tailEnd/>
          </a:ln>
          <a:effectLst/>
        </p:spPr>
      </p:pic>
      <p:sp>
        <p:nvSpPr>
          <p:cNvPr id="2" name="Titelplatzhalter 1"/>
          <p:cNvSpPr>
            <a:spLocks noGrp="1"/>
          </p:cNvSpPr>
          <p:nvPr>
            <p:ph type="title"/>
          </p:nvPr>
        </p:nvSpPr>
        <p:spPr>
          <a:xfrm>
            <a:off x="464312" y="857232"/>
            <a:ext cx="8946388" cy="714380"/>
          </a:xfrm>
          <a:prstGeom prst="rect">
            <a:avLst/>
          </a:prstGeom>
        </p:spPr>
        <p:txBody>
          <a:bodyPr vert="horz" lIns="91440" tIns="45720" rIns="91440" bIns="45720" rtlCol="0" anchor="ctr">
            <a:normAutofit/>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3" name="Textplatzhalter 2"/>
          <p:cNvSpPr>
            <a:spLocks noGrp="1"/>
          </p:cNvSpPr>
          <p:nvPr>
            <p:ph type="body" idx="1"/>
          </p:nvPr>
        </p:nvSpPr>
        <p:spPr>
          <a:xfrm>
            <a:off x="541703" y="1714488"/>
            <a:ext cx="8868997" cy="4411675"/>
          </a:xfrm>
          <a:prstGeom prst="rect">
            <a:avLst/>
          </a:prstGeom>
        </p:spPr>
        <p:txBody>
          <a:bodyPr vert="horz" lIns="91440" tIns="45720" rIns="91440" bIns="45720" rtlCol="0">
            <a:normAutofit/>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graphicFrame>
        <p:nvGraphicFramePr>
          <p:cNvPr id="15" name="Group 7"/>
          <p:cNvGraphicFramePr>
            <a:graphicFrameLocks noGrp="1"/>
          </p:cNvGraphicFramePr>
          <p:nvPr/>
        </p:nvGraphicFramePr>
        <p:xfrm>
          <a:off x="0" y="6492264"/>
          <a:ext cx="9919442" cy="365760"/>
        </p:xfrm>
        <a:graphic>
          <a:graphicData uri="http://schemas.openxmlformats.org/drawingml/2006/table">
            <a:tbl>
              <a:tblPr/>
              <a:tblGrid>
                <a:gridCol w="405664"/>
                <a:gridCol w="535165"/>
                <a:gridCol w="867496"/>
                <a:gridCol w="3358989"/>
                <a:gridCol w="3101987"/>
                <a:gridCol w="1424504"/>
                <a:gridCol w="225637"/>
              </a:tblGrid>
              <a:tr h="298450">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de-DE" sz="800" b="0" i="0" u="none" strike="noStrike" cap="none" normalizeH="0" baseline="0" dirty="0" smtClean="0">
                        <a:ln>
                          <a:noFill/>
                        </a:ln>
                        <a:solidFill>
                          <a:srgbClr val="FFFFFF"/>
                        </a:solidFill>
                        <a:effectLst/>
                        <a:latin typeface="Arial" charset="0"/>
                        <a:cs typeface="Lucida Sans Unicode" charset="0"/>
                      </a:endParaRP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r>
                        <a:rPr lang="de-DE" sz="800" dirty="0" smtClean="0">
                          <a:solidFill>
                            <a:schemeClr val="bg1"/>
                          </a:solidFill>
                          <a:latin typeface="Arial" pitchFamily="34" charset="0"/>
                          <a:cs typeface="Arial" pitchFamily="34" charset="0"/>
                        </a:rPr>
                        <a:t>© 2008 Peter Stevens</a:t>
                      </a:r>
                      <a:endParaRPr lang="de-DE" sz="800" dirty="0">
                        <a:solidFill>
                          <a:schemeClr val="bg1"/>
                        </a:solidFill>
                        <a:latin typeface="Arial" pitchFamily="34" charset="0"/>
                        <a:cs typeface="Arial" pitchFamily="34" charset="0"/>
                      </a:endParaRPr>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719138" rtl="0" eaLnBrk="1" fontAlgn="base" latinLnBrk="0" hangingPunct="1">
                        <a:lnSpc>
                          <a:spcPct val="100000"/>
                        </a:lnSpc>
                        <a:spcBef>
                          <a:spcPts val="1138"/>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DE" sz="800" b="0" i="0" u="none" strike="noStrike" cap="none" normalizeH="0" baseline="0" dirty="0" smtClean="0">
                          <a:ln>
                            <a:noFill/>
                          </a:ln>
                          <a:solidFill>
                            <a:srgbClr val="FFFFFF"/>
                          </a:solidFill>
                          <a:effectLst/>
                          <a:latin typeface="Arial" charset="0"/>
                          <a:cs typeface="Lucida Sans Unicode" charset="0"/>
                        </a:rPr>
                        <a:t>sierra-charlie.com</a:t>
                      </a:r>
                    </a:p>
                  </a:txBody>
                  <a:tcPr marL="99060" marR="99060" marT="7056"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algn="ctr"/>
                      <a:endParaRPr lang="de-DE" dirty="0"/>
                    </a:p>
                  </a:txBody>
                  <a:tcPr marL="99060" marR="99060" anchor="ctr"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bl>
          </a:graphicData>
        </a:graphic>
      </p:graphicFrame>
    </p:spTree>
  </p:cSld>
  <p:clrMap bg1="lt1" tx1="dk1" bg2="lt2" tx2="dk2" accent1="accent1" accent2="accent2" accent3="accent3" accent4="accent4" accent5="accent5" accent6="accent6" hlink="hlink" folHlink="folHlink"/>
  <p:sldLayoutIdLst>
    <p:sldLayoutId id="2147483688" r:id="rId1"/>
    <p:sldLayoutId id="2147483689" r:id="rId2"/>
    <p:sldLayoutId id="2147483711" r:id="rId3"/>
    <p:sldLayoutId id="2147483690" r:id="rId4"/>
    <p:sldLayoutId id="2147483691" r:id="rId5"/>
    <p:sldLayoutId id="2147483694" r:id="rId6"/>
    <p:sldLayoutId id="2147483692" r:id="rId7"/>
  </p:sldLayoutIdLst>
  <p:transition>
    <p:wipe dir="r"/>
  </p:transition>
  <p:hf hdr="0" ftr="0" dt="0"/>
  <p:txStyles>
    <p:title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41.xml"/><Relationship Id="rId2" Type="http://schemas.openxmlformats.org/officeDocument/2006/relationships/notesSlide" Target="../notesSlides/notesSlide10.xml"/><Relationship Id="rId3" Type="http://schemas.openxmlformats.org/officeDocument/2006/relationships/hyperlink" Target="http://www.flickr.com/photos/daquellamaner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4" Type="http://schemas.openxmlformats.org/officeDocument/2006/relationships/hyperlink" Target="http://www.flickr.com/photos/hydropeek/" TargetMode="External"/><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5.jpe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1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8.jpe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1.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2.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10 Contracts for Your Next Agile Project</a:t>
            </a:r>
            <a:endParaRPr lang="en-US" dirty="0"/>
          </a:p>
        </p:txBody>
      </p:sp>
      <p:sp>
        <p:nvSpPr>
          <p:cNvPr id="5" name="Inhaltsplatzhalter 2"/>
          <p:cNvSpPr txBox="1">
            <a:spLocks/>
          </p:cNvSpPr>
          <p:nvPr/>
        </p:nvSpPr>
        <p:spPr>
          <a:xfrm>
            <a:off x="1219200" y="2209801"/>
            <a:ext cx="8001001" cy="3581402"/>
          </a:xfrm>
          <a:prstGeom prst="rect">
            <a:avLst/>
          </a:prstGeom>
          <a:solidFill>
            <a:srgbClr val="FFFFFF">
              <a:alpha val="80000"/>
            </a:srgbClr>
          </a:solidFill>
          <a:effectLst>
            <a:outerShdw blurRad="50800" dist="38100" dir="2700000" algn="tl" rotWithShape="0">
              <a:prstClr val="black">
                <a:alpha val="40000"/>
              </a:prstClr>
            </a:outerShdw>
          </a:effectLst>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lvl="0" algn="ctr">
              <a:spcBef>
                <a:spcPct val="20000"/>
              </a:spcBef>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2009-2010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Peter Stevens</a:t>
            </a:r>
            <a:b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r>
            <a:b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lang="en-US" sz="2400" dirty="0" smtClean="0">
                <a:latin typeface="Arial" pitchFamily="34" charset="0"/>
                <a:cs typeface="Arial" pitchFamily="34" charset="0"/>
              </a:rPr>
              <a:t>redistribution allowed under </a:t>
            </a:r>
            <a:br>
              <a:rPr lang="en-US" sz="2400" dirty="0" smtClean="0">
                <a:latin typeface="Arial" pitchFamily="34" charset="0"/>
                <a:cs typeface="Arial" pitchFamily="34" charset="0"/>
              </a:rPr>
            </a:br>
            <a:r>
              <a:rPr lang="en-US" sz="2400" dirty="0" smtClean="0">
                <a:latin typeface="Arial" pitchFamily="34" charset="0"/>
                <a:cs typeface="Arial" pitchFamily="34" charset="0"/>
              </a:rPr>
              <a:t>Creative Commons </a:t>
            </a:r>
            <a:r>
              <a:rPr lang="en-US" sz="2400" dirty="0" err="1" smtClean="0">
                <a:latin typeface="Arial" pitchFamily="34" charset="0"/>
                <a:cs typeface="Arial" pitchFamily="34" charset="0"/>
              </a:rPr>
              <a:t>nd-nc-sa</a:t>
            </a:r>
            <a:r>
              <a:rPr lang="en-US" sz="2400" dirty="0" smtClean="0">
                <a:latin typeface="Arial" pitchFamily="34" charset="0"/>
                <a:cs typeface="Arial" pitchFamily="34" charset="0"/>
              </a:rPr>
              <a:t> license 2.5</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pSp>
        <p:nvGrpSpPr>
          <p:cNvPr id="2" name="Group 9"/>
          <p:cNvGrpSpPr/>
          <p:nvPr/>
        </p:nvGrpSpPr>
        <p:grpSpPr>
          <a:xfrm>
            <a:off x="4597400" y="4800600"/>
            <a:ext cx="1244600" cy="410590"/>
            <a:chOff x="4546600" y="3022600"/>
            <a:chExt cx="2463800" cy="812800"/>
          </a:xfrm>
        </p:grpSpPr>
        <p:pic>
          <p:nvPicPr>
            <p:cNvPr id="6" name="Picture 5"/>
            <p:cNvPicPr>
              <a:picLocks noChangeAspect="1"/>
            </p:cNvPicPr>
            <p:nvPr/>
          </p:nvPicPr>
          <p:blipFill>
            <a:blip r:embed="rId3"/>
            <a:stretch>
              <a:fillRect/>
            </a:stretch>
          </p:blipFill>
          <p:spPr>
            <a:xfrm>
              <a:off x="4546600" y="3022600"/>
              <a:ext cx="812800" cy="812800"/>
            </a:xfrm>
            <a:prstGeom prst="rect">
              <a:avLst/>
            </a:prstGeom>
          </p:spPr>
        </p:pic>
        <p:pic>
          <p:nvPicPr>
            <p:cNvPr id="7" name="Picture 6"/>
            <p:cNvPicPr>
              <a:picLocks noChangeAspect="1"/>
            </p:cNvPicPr>
            <p:nvPr/>
          </p:nvPicPr>
          <p:blipFill>
            <a:blip r:embed="rId4"/>
            <a:stretch>
              <a:fillRect/>
            </a:stretch>
          </p:blipFill>
          <p:spPr>
            <a:xfrm>
              <a:off x="5372100" y="3022600"/>
              <a:ext cx="812800" cy="812800"/>
            </a:xfrm>
            <a:prstGeom prst="rect">
              <a:avLst/>
            </a:prstGeom>
          </p:spPr>
        </p:pic>
        <p:pic>
          <p:nvPicPr>
            <p:cNvPr id="8" name="Picture 7"/>
            <p:cNvPicPr>
              <a:picLocks noChangeAspect="1"/>
            </p:cNvPicPr>
            <p:nvPr/>
          </p:nvPicPr>
          <p:blipFill>
            <a:blip r:embed="rId5"/>
            <a:stretch>
              <a:fillRect/>
            </a:stretch>
          </p:blipFill>
          <p:spPr>
            <a:xfrm>
              <a:off x="6197600" y="3022600"/>
              <a:ext cx="812800" cy="812800"/>
            </a:xfrm>
            <a:prstGeom prst="rect">
              <a:avLst/>
            </a:prstGeom>
          </p:spPr>
        </p:pic>
      </p:gr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 wrong playing rules can be detrimental to the success of the project.</a:t>
            </a:r>
            <a:endParaRPr lang="en-US" dirty="0"/>
          </a:p>
        </p:txBody>
      </p:sp>
      <p:sp>
        <p:nvSpPr>
          <p:cNvPr id="7" name="Textplatzhalter 6"/>
          <p:cNvSpPr>
            <a:spLocks noGrp="1"/>
          </p:cNvSpPr>
          <p:nvPr>
            <p:ph type="body" sz="quarter" idx="10"/>
          </p:nvPr>
        </p:nvSpPr>
        <p:spPr/>
        <p:txBody>
          <a:bodyPr/>
          <a:lstStyle/>
          <a:p>
            <a:r>
              <a:rPr lang="en-US" dirty="0" smtClean="0"/>
              <a:t>Photo</a:t>
            </a:r>
            <a:r>
              <a:rPr lang="de-CH" dirty="0" smtClean="0"/>
              <a:t> </a:t>
            </a:r>
            <a:r>
              <a:rPr lang="de-CH" dirty="0" err="1" smtClean="0"/>
              <a:t>courtesy</a:t>
            </a:r>
            <a:r>
              <a:rPr lang="de-CH" dirty="0" smtClean="0"/>
              <a:t> </a:t>
            </a:r>
            <a:r>
              <a:rPr lang="de-CH" dirty="0" err="1" smtClean="0"/>
              <a:t>of</a:t>
            </a:r>
            <a:r>
              <a:rPr lang="de-CH" dirty="0" smtClean="0"/>
              <a:t> </a:t>
            </a:r>
            <a:r>
              <a:rPr lang="en-US" b="1" dirty="0" err="1" smtClean="0">
                <a:hlinkClick r:id="rId3"/>
              </a:rPr>
              <a:t>Daquella</a:t>
            </a:r>
            <a:r>
              <a:rPr lang="en-US" b="1" dirty="0" smtClean="0">
                <a:hlinkClick r:id="rId3"/>
              </a:rPr>
              <a:t> </a:t>
            </a:r>
            <a:r>
              <a:rPr lang="en-US" b="1" dirty="0" err="1" smtClean="0">
                <a:hlinkClick r:id="rId3"/>
              </a:rPr>
              <a:t>manera</a:t>
            </a:r>
            <a:r>
              <a:rPr lang="en-US" b="1" dirty="0" smtClean="0"/>
              <a:t> @ flickr</a:t>
            </a:r>
            <a:endParaRPr lang="en-US" dirty="0"/>
          </a:p>
        </p:txBody>
      </p:sp>
      <p:pic>
        <p:nvPicPr>
          <p:cNvPr id="4098" name="Picture 2"/>
          <p:cNvPicPr>
            <a:picLocks noGrp="1" noChangeAspect="1" noChangeArrowheads="1"/>
          </p:cNvPicPr>
          <p:nvPr>
            <p:ph idx="1"/>
          </p:nvPr>
        </p:nvPicPr>
        <p:blipFill>
          <a:blip r:embed="rId4"/>
          <a:srcRect/>
          <a:stretch>
            <a:fillRect/>
          </a:stretch>
        </p:blipFill>
        <p:spPr bwMode="auto">
          <a:xfrm>
            <a:off x="2034910" y="1714500"/>
            <a:ext cx="5882217" cy="4411663"/>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sz="half" idx="2"/>
          </p:nvPr>
        </p:nvGraphicFramePr>
        <p:xfrm>
          <a:off x="5292725" y="1000125"/>
          <a:ext cx="4375150" cy="5072080"/>
        </p:xfrm>
        <a:graphic>
          <a:graphicData uri="http://schemas.openxmlformats.org/drawingml/2006/table">
            <a:tbl>
              <a:tblPr firstRow="1" bandRow="1">
                <a:tableStyleId>{5C22544A-7EE6-4342-B048-85BDC9FD1C3A}</a:tableStyleId>
              </a:tblPr>
              <a:tblGrid>
                <a:gridCol w="4375150"/>
              </a:tblGrid>
              <a:tr h="1645136">
                <a:tc>
                  <a:txBody>
                    <a:bodyPr/>
                    <a:lstStyle/>
                    <a:p>
                      <a:r>
                        <a:rPr lang="en-US" sz="2000" b="0" dirty="0" smtClean="0">
                          <a:latin typeface="Arial" pitchFamily="34" charset="0"/>
                          <a:cs typeface="Arial" pitchFamily="34" charset="0"/>
                        </a:rPr>
                        <a:t>What information should be included in a contract?</a:t>
                      </a:r>
                    </a:p>
                  </a:txBody>
                  <a:tcPr anchor="ctr"/>
                </a:tc>
              </a:tr>
              <a:tr h="1645136">
                <a:tc>
                  <a:txBody>
                    <a:bodyPr/>
                    <a:lstStyle/>
                    <a:p>
                      <a:r>
                        <a:rPr lang="en-US" sz="2000" b="0" dirty="0" smtClean="0">
                          <a:latin typeface="Arial" pitchFamily="34" charset="0"/>
                          <a:cs typeface="Arial" pitchFamily="34" charset="0"/>
                        </a:rPr>
                        <a:t>How do you compare the contract forms?</a:t>
                      </a:r>
                    </a:p>
                  </a:txBody>
                  <a:tcPr anchor="ctr"/>
                </a:tc>
              </a:tr>
              <a:tr h="1781808">
                <a:tc>
                  <a:txBody>
                    <a:bodyPr/>
                    <a:lstStyle/>
                    <a:p>
                      <a:r>
                        <a:rPr lang="en-US" sz="2000" b="0" dirty="0" smtClean="0">
                          <a:latin typeface="Arial" pitchFamily="34" charset="0"/>
                          <a:cs typeface="Arial" pitchFamily="34" charset="0"/>
                        </a:rPr>
                        <a:t>What are the contract alternatives that are suitable for agile development projects?</a:t>
                      </a:r>
                    </a:p>
                  </a:txBody>
                  <a:tcPr anchor="ctr"/>
                </a:tc>
              </a:tr>
            </a:tbl>
          </a:graphicData>
        </a:graphic>
      </p:graphicFrame>
      <p:sp>
        <p:nvSpPr>
          <p:cNvPr id="6" name="Textplatzhalter 5"/>
          <p:cNvSpPr>
            <a:spLocks noGrp="1"/>
          </p:cNvSpPr>
          <p:nvPr>
            <p:ph type="body" sz="quarter" idx="10"/>
          </p:nvPr>
        </p:nvSpPr>
        <p:spPr/>
        <p:txBody>
          <a:bodyPr/>
          <a:lstStyle/>
          <a:p>
            <a:endParaRPr lang="en-US"/>
          </a:p>
        </p:txBody>
      </p:sp>
      <p:sp>
        <p:nvSpPr>
          <p:cNvPr id="2" name="Titel 1"/>
          <p:cNvSpPr>
            <a:spLocks noGrp="1"/>
          </p:cNvSpPr>
          <p:nvPr>
            <p:ph type="title"/>
          </p:nvPr>
        </p:nvSpPr>
        <p:spPr/>
        <p:txBody>
          <a:bodyPr/>
          <a:lstStyle/>
          <a:p>
            <a:r>
              <a:rPr lang="en-US" dirty="0" smtClean="0"/>
              <a:t>How is a contract for Agile Development different?</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en-US" dirty="0" smtClean="0"/>
              <a:t>What information should a contract include?</a:t>
            </a:r>
            <a:endParaRPr lang="en-US" dirty="0"/>
          </a:p>
        </p:txBody>
      </p:sp>
      <p:sp>
        <p:nvSpPr>
          <p:cNvPr id="4" name="Inhaltsplatzhalter 3"/>
          <p:cNvSpPr>
            <a:spLocks noGrp="1"/>
          </p:cNvSpPr>
          <p:nvPr>
            <p:ph idx="1"/>
          </p:nvPr>
        </p:nvSpPr>
        <p:spPr/>
        <p:txBody>
          <a:bodyPr>
            <a:normAutofit fontScale="92500" lnSpcReduction="10000"/>
          </a:bodyPr>
          <a:lstStyle/>
          <a:p>
            <a:pPr lvl="0"/>
            <a:r>
              <a:rPr lang="de-CH" dirty="0" smtClean="0"/>
              <a:t>IANAL</a:t>
            </a:r>
            <a:endParaRPr lang="en-US" dirty="0" smtClean="0"/>
          </a:p>
          <a:p>
            <a:pPr lvl="0"/>
            <a:endParaRPr lang="en-US" dirty="0" smtClean="0"/>
          </a:p>
          <a:p>
            <a:pPr lvl="0"/>
            <a:r>
              <a:rPr lang="en-US" dirty="0" smtClean="0"/>
              <a:t>Objectives of the project </a:t>
            </a:r>
          </a:p>
          <a:p>
            <a:pPr lvl="0"/>
            <a:r>
              <a:rPr lang="en-US" dirty="0" smtClean="0"/>
              <a:t>Definition of the deliverables</a:t>
            </a:r>
          </a:p>
          <a:p>
            <a:pPr lvl="0"/>
            <a:r>
              <a:rPr lang="en-US" dirty="0" smtClean="0"/>
              <a:t>An outline of the project structure </a:t>
            </a:r>
          </a:p>
          <a:p>
            <a:pPr lvl="0"/>
            <a:r>
              <a:rPr lang="en-US" dirty="0" smtClean="0"/>
              <a:t>Key Personnel </a:t>
            </a:r>
          </a:p>
          <a:p>
            <a:pPr lvl="0"/>
            <a:r>
              <a:rPr lang="en-US" dirty="0" smtClean="0"/>
              <a:t>Payment and billing, including any bonus and penalty clauses</a:t>
            </a:r>
          </a:p>
          <a:p>
            <a:pPr lvl="0"/>
            <a:r>
              <a:rPr lang="en-US" dirty="0" smtClean="0"/>
              <a:t>Early and normal termination</a:t>
            </a:r>
          </a:p>
          <a:p>
            <a:pPr lvl="0"/>
            <a:r>
              <a:rPr lang="en-US" dirty="0" smtClean="0"/>
              <a:t>“Legal Details”</a:t>
            </a:r>
          </a:p>
          <a:p>
            <a:pPr lvl="0"/>
            <a:endParaRPr lang="de-CH" dirty="0" smtClean="0"/>
          </a:p>
          <a:p>
            <a:pPr lvl="0"/>
            <a:r>
              <a:rPr lang="en-US" dirty="0" smtClean="0"/>
              <a:t>What else?</a:t>
            </a:r>
            <a:endParaRPr lang="en-US" dirty="0"/>
          </a:p>
        </p:txBody>
      </p:sp>
      <p:sp>
        <p:nvSpPr>
          <p:cNvPr id="5" name="Textplatzhalter 4"/>
          <p:cNvSpPr>
            <a:spLocks noGrp="1"/>
          </p:cNvSpPr>
          <p:nvPr>
            <p:ph type="body" sz="quarter" idx="10"/>
          </p:nvPr>
        </p:nvSpPr>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Do you need to include the scope in the contract? </a:t>
            </a:r>
            <a:endParaRPr lang="en-US" dirty="0"/>
          </a:p>
        </p:txBody>
      </p:sp>
      <p:sp>
        <p:nvSpPr>
          <p:cNvPr id="9" name="Inhaltsplatzhalter 8"/>
          <p:cNvSpPr>
            <a:spLocks noGrp="1"/>
          </p:cNvSpPr>
          <p:nvPr>
            <p:ph idx="1"/>
          </p:nvPr>
        </p:nvSpPr>
        <p:spPr/>
        <p:txBody>
          <a:bodyPr/>
          <a:lstStyle/>
          <a:p>
            <a:r>
              <a:rPr lang="en-US" dirty="0" smtClean="0"/>
              <a:t>… and if so, how should you specify it?</a:t>
            </a:r>
            <a:endParaRPr lang="en-US" dirty="0"/>
          </a:p>
        </p:txBody>
      </p:sp>
      <p:sp>
        <p:nvSpPr>
          <p:cNvPr id="10" name="Textplatzhalter 9"/>
          <p:cNvSpPr>
            <a:spLocks noGrp="1"/>
          </p:cNvSpPr>
          <p:nvPr>
            <p:ph type="body" sz="quarter" idx="10"/>
          </p:nvPr>
        </p:nvSpPr>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is the Sprint Contract?</a:t>
            </a:r>
            <a:endParaRPr lang="en-US" dirty="0"/>
          </a:p>
        </p:txBody>
      </p:sp>
      <p:sp>
        <p:nvSpPr>
          <p:cNvPr id="4" name="Textplatzhalter 3"/>
          <p:cNvSpPr>
            <a:spLocks noGrp="1"/>
          </p:cNvSpPr>
          <p:nvPr>
            <p:ph type="body" sz="quarter" idx="10"/>
          </p:nvPr>
        </p:nvSpPr>
        <p:spPr/>
        <p:txBody>
          <a:bodyPr/>
          <a:lstStyle/>
          <a:p>
            <a:endParaRPr lang="en-US"/>
          </a:p>
        </p:txBody>
      </p:sp>
      <p:grpSp>
        <p:nvGrpSpPr>
          <p:cNvPr id="5" name="Gruppieren 29"/>
          <p:cNvGrpSpPr>
            <a:grpSpLocks noGrp="1"/>
          </p:cNvGrpSpPr>
          <p:nvPr>
            <p:ph idx="1"/>
          </p:nvPr>
        </p:nvGrpSpPr>
        <p:grpSpPr>
          <a:xfrm>
            <a:off x="541338" y="1714500"/>
            <a:ext cx="8869362" cy="4411663"/>
            <a:chOff x="4703770" y="4843477"/>
            <a:chExt cx="3497235" cy="1765963"/>
          </a:xfrm>
        </p:grpSpPr>
        <p:sp>
          <p:nvSpPr>
            <p:cNvPr id="6" name="Rectangle 5"/>
            <p:cNvSpPr>
              <a:spLocks noChangeArrowheads="1"/>
            </p:cNvSpPr>
            <p:nvPr/>
          </p:nvSpPr>
          <p:spPr bwMode="auto">
            <a:xfrm>
              <a:off x="4703770" y="4843477"/>
              <a:ext cx="1479550" cy="611854"/>
            </a:xfrm>
            <a:prstGeom prst="rect">
              <a:avLst/>
            </a:prstGeom>
            <a:solidFill>
              <a:srgbClr val="00B050"/>
            </a:solidFill>
            <a:ln w="25560">
              <a:solidFill>
                <a:srgbClr val="BBE0E3"/>
              </a:solidFill>
              <a:miter lim="800000"/>
              <a:headEnd/>
              <a:tailEnd/>
            </a:ln>
            <a:effectLst/>
          </p:spPr>
          <p:txBody>
            <a:bodyPr lIns="72000" tIns="96695" rIns="72000" bIns="72000" anchor="ctr" anchorCtr="1">
              <a:noAutofit/>
            </a:bodyPr>
            <a:lstStyle/>
            <a:p>
              <a:pPr>
                <a:tabLst>
                  <a:tab pos="656650" algn="l"/>
                  <a:tab pos="1313299" algn="l"/>
                </a:tabLst>
              </a:pPr>
              <a:r>
                <a:rPr lang="en-GB" sz="4000" dirty="0" smtClean="0">
                  <a:solidFill>
                    <a:schemeClr val="bg1"/>
                  </a:solidFill>
                </a:rPr>
                <a:t>Quality</a:t>
              </a:r>
              <a:endParaRPr lang="de-CH" sz="4000" dirty="0">
                <a:solidFill>
                  <a:schemeClr val="bg1"/>
                </a:solidFill>
              </a:endParaRPr>
            </a:p>
          </p:txBody>
        </p:sp>
        <p:sp>
          <p:nvSpPr>
            <p:cNvPr id="7" name="Rectangle 6"/>
            <p:cNvSpPr>
              <a:spLocks noChangeArrowheads="1"/>
            </p:cNvSpPr>
            <p:nvPr/>
          </p:nvSpPr>
          <p:spPr bwMode="auto">
            <a:xfrm>
              <a:off x="6721455" y="4846648"/>
              <a:ext cx="1479550" cy="611854"/>
            </a:xfrm>
            <a:prstGeom prst="rect">
              <a:avLst/>
            </a:prstGeom>
            <a:solidFill>
              <a:srgbClr val="00B050"/>
            </a:solidFill>
            <a:ln w="25560">
              <a:solidFill>
                <a:srgbClr val="BBE0E3"/>
              </a:solidFill>
              <a:miter lim="800000"/>
              <a:headEnd/>
              <a:tailEnd/>
            </a:ln>
            <a:effectLst/>
          </p:spPr>
          <p:txBody>
            <a:bodyPr lIns="72000" tIns="96695" rIns="72000" bIns="72000" anchor="ctr" anchorCtr="1">
              <a:noAutofit/>
            </a:bodyPr>
            <a:lstStyle/>
            <a:p>
              <a:pPr>
                <a:tabLst>
                  <a:tab pos="656650" algn="l"/>
                  <a:tab pos="1313299" algn="l"/>
                </a:tabLst>
              </a:pPr>
              <a:r>
                <a:rPr lang="en-GB" sz="4000" dirty="0" smtClean="0">
                  <a:solidFill>
                    <a:schemeClr val="bg1"/>
                  </a:solidFill>
                </a:rPr>
                <a:t>Scope</a:t>
              </a:r>
              <a:endParaRPr lang="en-GB" sz="4000" dirty="0">
                <a:solidFill>
                  <a:schemeClr val="bg1"/>
                </a:solidFill>
              </a:endParaRPr>
            </a:p>
          </p:txBody>
        </p:sp>
        <p:sp>
          <p:nvSpPr>
            <p:cNvPr id="8" name="Rectangle 5"/>
            <p:cNvSpPr>
              <a:spLocks noChangeArrowheads="1"/>
            </p:cNvSpPr>
            <p:nvPr/>
          </p:nvSpPr>
          <p:spPr bwMode="auto">
            <a:xfrm>
              <a:off x="4703770" y="5994415"/>
              <a:ext cx="1479550" cy="611854"/>
            </a:xfrm>
            <a:prstGeom prst="rect">
              <a:avLst/>
            </a:prstGeom>
            <a:solidFill>
              <a:srgbClr val="FF0000"/>
            </a:solidFill>
            <a:ln w="25560">
              <a:solidFill>
                <a:srgbClr val="BBE0E3"/>
              </a:solidFill>
              <a:miter lim="800000"/>
              <a:headEnd/>
              <a:tailEnd/>
            </a:ln>
            <a:effectLst/>
          </p:spPr>
          <p:txBody>
            <a:bodyPr lIns="72000" tIns="96695" rIns="72000" bIns="72000" anchor="ctr" anchorCtr="1">
              <a:noAutofit/>
            </a:bodyPr>
            <a:lstStyle/>
            <a:p>
              <a:pPr>
                <a:tabLst>
                  <a:tab pos="656650" algn="l"/>
                  <a:tab pos="1313299" algn="l"/>
                </a:tabLst>
              </a:pPr>
              <a:r>
                <a:rPr lang="en-US" sz="4000" dirty="0" smtClean="0"/>
                <a:t>Cost</a:t>
              </a:r>
              <a:endParaRPr lang="en-US" sz="4000" dirty="0"/>
            </a:p>
          </p:txBody>
        </p:sp>
        <p:sp>
          <p:nvSpPr>
            <p:cNvPr id="9" name="Rectangle 6"/>
            <p:cNvSpPr>
              <a:spLocks noChangeArrowheads="1"/>
            </p:cNvSpPr>
            <p:nvPr/>
          </p:nvSpPr>
          <p:spPr bwMode="auto">
            <a:xfrm>
              <a:off x="6721455" y="5997586"/>
              <a:ext cx="1479550" cy="611854"/>
            </a:xfrm>
            <a:prstGeom prst="rect">
              <a:avLst/>
            </a:prstGeom>
            <a:solidFill>
              <a:srgbClr val="FF0000"/>
            </a:solidFill>
            <a:ln w="25560">
              <a:solidFill>
                <a:srgbClr val="BBE0E3"/>
              </a:solidFill>
              <a:miter lim="800000"/>
              <a:headEnd/>
              <a:tailEnd/>
            </a:ln>
            <a:effectLst/>
          </p:spPr>
          <p:txBody>
            <a:bodyPr lIns="72000" tIns="96695" rIns="72000" bIns="72000" anchor="ctr" anchorCtr="1">
              <a:noAutofit/>
            </a:bodyPr>
            <a:lstStyle/>
            <a:p>
              <a:pPr>
                <a:tabLst>
                  <a:tab pos="656650" algn="l"/>
                  <a:tab pos="1313299" algn="l"/>
                </a:tabLst>
              </a:pPr>
              <a:r>
                <a:rPr lang="en-GB" sz="4000" dirty="0" smtClean="0"/>
                <a:t>Time</a:t>
              </a:r>
              <a:endParaRPr lang="en-GB" sz="4000" dirty="0"/>
            </a:p>
          </p:txBody>
        </p:sp>
        <p:grpSp>
          <p:nvGrpSpPr>
            <p:cNvPr id="10" name="Gruppieren 59"/>
            <p:cNvGrpSpPr/>
            <p:nvPr/>
          </p:nvGrpSpPr>
          <p:grpSpPr>
            <a:xfrm>
              <a:off x="6183320" y="5422911"/>
              <a:ext cx="571504" cy="571504"/>
              <a:chOff x="5897568" y="5708663"/>
              <a:chExt cx="571504" cy="571504"/>
            </a:xfrm>
          </p:grpSpPr>
          <p:cxnSp>
            <p:nvCxnSpPr>
              <p:cNvPr id="11" name="Gerade Verbindung mit Pfeil 10"/>
              <p:cNvCxnSpPr/>
              <p:nvPr/>
            </p:nvCxnSpPr>
            <p:spPr bwMode="auto">
              <a:xfrm rot="16200000" flipH="1">
                <a:off x="5897568" y="5708663"/>
                <a:ext cx="571504" cy="571504"/>
              </a:xfrm>
              <a:prstGeom prst="straightConnector1">
                <a:avLst/>
              </a:prstGeom>
              <a:solidFill>
                <a:srgbClr val="00B8FF"/>
              </a:solidFill>
              <a:ln w="9525" cap="flat" cmpd="sng" algn="ctr">
                <a:solidFill>
                  <a:schemeClr val="tx1"/>
                </a:solidFill>
                <a:prstDash val="solid"/>
                <a:round/>
                <a:headEnd type="triangle" w="med" len="med"/>
                <a:tailEnd type="triangle" w="med" len="med"/>
              </a:ln>
              <a:effectLst/>
            </p:spPr>
          </p:cxnSp>
          <p:cxnSp>
            <p:nvCxnSpPr>
              <p:cNvPr id="12" name="Gerade Verbindung mit Pfeil 11"/>
              <p:cNvCxnSpPr/>
              <p:nvPr/>
            </p:nvCxnSpPr>
            <p:spPr bwMode="auto">
              <a:xfrm rot="5400000" flipH="1" flipV="1">
                <a:off x="5897568" y="5708663"/>
                <a:ext cx="571504" cy="571504"/>
              </a:xfrm>
              <a:prstGeom prst="straightConnector1">
                <a:avLst/>
              </a:prstGeom>
              <a:solidFill>
                <a:srgbClr val="00B8FF"/>
              </a:solidFill>
              <a:ln w="9525" cap="flat" cmpd="sng" algn="ctr">
                <a:solidFill>
                  <a:schemeClr val="tx1"/>
                </a:solidFill>
                <a:prstDash val="solid"/>
                <a:round/>
                <a:headEnd type="triangle" w="med" len="med"/>
                <a:tailEnd type="triangle" w="med" len="med"/>
              </a:ln>
              <a:effectLst/>
            </p:spPr>
          </p:cxnSp>
        </p:grpSp>
      </p:gr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Classical Approach to Slippage</a:t>
            </a:r>
            <a:endParaRPr lang="en-US" dirty="0"/>
          </a:p>
        </p:txBody>
      </p:sp>
      <p:cxnSp>
        <p:nvCxnSpPr>
          <p:cNvPr id="7" name="Straight Arrow Connector 6"/>
          <p:cNvCxnSpPr/>
          <p:nvPr/>
        </p:nvCxnSpPr>
        <p:spPr>
          <a:xfrm>
            <a:off x="2057400" y="2438400"/>
            <a:ext cx="3048000" cy="1588"/>
          </a:xfrm>
          <a:prstGeom prst="straightConnector1">
            <a:avLst/>
          </a:prstGeom>
          <a:ln>
            <a:headEnd type="oval"/>
            <a:tailEnd type="stealth" w="lg" len="lg"/>
          </a:ln>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nvGraphicFramePr>
        <p:xfrm>
          <a:off x="1676400" y="2667000"/>
          <a:ext cx="787400" cy="741680"/>
        </p:xfrm>
        <a:graphic>
          <a:graphicData uri="http://schemas.openxmlformats.org/drawingml/2006/table">
            <a:tbl>
              <a:tblPr firstRow="1" bandRow="1">
                <a:tableStyleId>{5C22544A-7EE6-4342-B048-85BDC9FD1C3A}</a:tableStyleId>
              </a:tblPr>
              <a:tblGrid>
                <a:gridCol w="393700"/>
                <a:gridCol w="393700"/>
              </a:tblGrid>
              <a:tr h="370840">
                <a:tc>
                  <a:txBody>
                    <a:bodyPr/>
                    <a:lstStyle/>
                    <a:p>
                      <a:r>
                        <a:rPr lang="en-US" dirty="0" smtClean="0"/>
                        <a:t>A</a:t>
                      </a:r>
                      <a:endParaRPr lang="en-US" dirty="0"/>
                    </a:p>
                  </a:txBody>
                  <a:tcPr/>
                </a:tc>
                <a:tc>
                  <a:txBody>
                    <a:bodyPr/>
                    <a:lstStyle/>
                    <a:p>
                      <a:r>
                        <a:rPr lang="en-US" dirty="0" smtClean="0"/>
                        <a:t>B</a:t>
                      </a:r>
                      <a:endParaRPr lang="en-US" dirty="0"/>
                    </a:p>
                  </a:txBody>
                  <a:tcPr/>
                </a:tc>
              </a:tr>
              <a:tr h="370840">
                <a:tc>
                  <a:txBody>
                    <a:bodyPr/>
                    <a:lstStyle/>
                    <a:p>
                      <a:r>
                        <a:rPr lang="en-US" dirty="0" smtClean="0"/>
                        <a:t>C</a:t>
                      </a:r>
                      <a:endParaRPr lang="en-US" dirty="0"/>
                    </a:p>
                  </a:txBody>
                  <a:tcPr/>
                </a:tc>
                <a:tc>
                  <a:txBody>
                    <a:bodyPr/>
                    <a:lstStyle/>
                    <a:p>
                      <a:r>
                        <a:rPr lang="en-US" dirty="0" smtClean="0"/>
                        <a:t>D</a:t>
                      </a:r>
                      <a:endParaRPr lang="en-US" dirty="0"/>
                    </a:p>
                  </a:txBody>
                  <a:tcPr/>
                </a:tc>
              </a:tr>
            </a:tbl>
          </a:graphicData>
        </a:graphic>
      </p:graphicFrame>
      <p:sp>
        <p:nvSpPr>
          <p:cNvPr id="9" name="TextBox 8"/>
          <p:cNvSpPr txBox="1"/>
          <p:nvPr/>
        </p:nvSpPr>
        <p:spPr>
          <a:xfrm>
            <a:off x="1600200" y="3096161"/>
            <a:ext cx="990600" cy="1323439"/>
          </a:xfrm>
          <a:prstGeom prst="rect">
            <a:avLst/>
          </a:prstGeom>
          <a:noFill/>
        </p:spPr>
        <p:txBody>
          <a:bodyPr wrap="square" rtlCol="0" anchor="t">
            <a:spAutoFit/>
          </a:bodyPr>
          <a:lstStyle/>
          <a:p>
            <a:r>
              <a:rPr lang="en-US" sz="8000" dirty="0" smtClean="0"/>
              <a:t>Q</a:t>
            </a:r>
            <a:endParaRPr lang="en-US" sz="800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Classical Approach to Slippage</a:t>
            </a:r>
            <a:endParaRPr lang="en-US" dirty="0"/>
          </a:p>
        </p:txBody>
      </p:sp>
      <p:cxnSp>
        <p:nvCxnSpPr>
          <p:cNvPr id="7" name="Straight Arrow Connector 6"/>
          <p:cNvCxnSpPr/>
          <p:nvPr/>
        </p:nvCxnSpPr>
        <p:spPr>
          <a:xfrm>
            <a:off x="2057400" y="2438400"/>
            <a:ext cx="3048000" cy="1588"/>
          </a:xfrm>
          <a:prstGeom prst="straightConnector1">
            <a:avLst/>
          </a:prstGeom>
          <a:ln>
            <a:headEnd type="oval"/>
            <a:tailEnd type="stealth" w="lg" len="lg"/>
          </a:ln>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nvGraphicFramePr>
        <p:xfrm>
          <a:off x="1676400" y="2667000"/>
          <a:ext cx="787400" cy="741680"/>
        </p:xfrm>
        <a:graphic>
          <a:graphicData uri="http://schemas.openxmlformats.org/drawingml/2006/table">
            <a:tbl>
              <a:tblPr firstRow="1" bandRow="1">
                <a:tableStyleId>{5C22544A-7EE6-4342-B048-85BDC9FD1C3A}</a:tableStyleId>
              </a:tblPr>
              <a:tblGrid>
                <a:gridCol w="393700"/>
                <a:gridCol w="393700"/>
              </a:tblGrid>
              <a:tr h="370840">
                <a:tc>
                  <a:txBody>
                    <a:bodyPr/>
                    <a:lstStyle/>
                    <a:p>
                      <a:r>
                        <a:rPr lang="en-US" dirty="0" smtClean="0"/>
                        <a:t>A</a:t>
                      </a:r>
                      <a:endParaRPr lang="en-US" dirty="0"/>
                    </a:p>
                  </a:txBody>
                  <a:tcPr/>
                </a:tc>
                <a:tc>
                  <a:txBody>
                    <a:bodyPr/>
                    <a:lstStyle/>
                    <a:p>
                      <a:r>
                        <a:rPr lang="en-US" dirty="0" smtClean="0"/>
                        <a:t>B</a:t>
                      </a:r>
                      <a:endParaRPr lang="en-US" dirty="0"/>
                    </a:p>
                  </a:txBody>
                  <a:tcPr/>
                </a:tc>
              </a:tr>
              <a:tr h="370840">
                <a:tc>
                  <a:txBody>
                    <a:bodyPr/>
                    <a:lstStyle/>
                    <a:p>
                      <a:r>
                        <a:rPr lang="en-US" dirty="0" smtClean="0"/>
                        <a:t>C</a:t>
                      </a:r>
                      <a:endParaRPr lang="en-US" dirty="0"/>
                    </a:p>
                  </a:txBody>
                  <a:tcPr/>
                </a:tc>
                <a:tc>
                  <a:txBody>
                    <a:bodyPr/>
                    <a:lstStyle/>
                    <a:p>
                      <a:r>
                        <a:rPr lang="en-US" dirty="0" smtClean="0"/>
                        <a:t>D</a:t>
                      </a:r>
                      <a:endParaRPr lang="en-US" dirty="0"/>
                    </a:p>
                  </a:txBody>
                  <a:tcPr/>
                </a:tc>
              </a:tr>
            </a:tbl>
          </a:graphicData>
        </a:graphic>
      </p:graphicFrame>
      <p:sp>
        <p:nvSpPr>
          <p:cNvPr id="9" name="TextBox 8"/>
          <p:cNvSpPr txBox="1"/>
          <p:nvPr/>
        </p:nvSpPr>
        <p:spPr>
          <a:xfrm>
            <a:off x="1600200" y="3096161"/>
            <a:ext cx="990600" cy="1323439"/>
          </a:xfrm>
          <a:prstGeom prst="rect">
            <a:avLst/>
          </a:prstGeom>
          <a:noFill/>
        </p:spPr>
        <p:txBody>
          <a:bodyPr wrap="square" rtlCol="0" anchor="t">
            <a:spAutoFit/>
          </a:bodyPr>
          <a:lstStyle/>
          <a:p>
            <a:r>
              <a:rPr lang="en-US" sz="8000" dirty="0" smtClean="0"/>
              <a:t>Q</a:t>
            </a:r>
            <a:endParaRPr lang="en-US" sz="8000" dirty="0"/>
          </a:p>
        </p:txBody>
      </p:sp>
      <p:cxnSp>
        <p:nvCxnSpPr>
          <p:cNvPr id="10" name="Straight Arrow Connector 9"/>
          <p:cNvCxnSpPr/>
          <p:nvPr/>
        </p:nvCxnSpPr>
        <p:spPr>
          <a:xfrm>
            <a:off x="5029201" y="2438400"/>
            <a:ext cx="2435998" cy="1588"/>
          </a:xfrm>
          <a:prstGeom prst="straightConnector1">
            <a:avLst/>
          </a:prstGeom>
          <a:ln w="25400" cap="flat" cmpd="sng" algn="ctr">
            <a:solidFill>
              <a:schemeClr val="accent1"/>
            </a:solidFill>
            <a:prstDash val="sysDash"/>
            <a:round/>
            <a:headEnd type="oval" w="med" len="med"/>
            <a:tailEnd type="stealth"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010400" y="3276600"/>
            <a:ext cx="838200" cy="769441"/>
          </a:xfrm>
          <a:prstGeom prst="rect">
            <a:avLst/>
          </a:prstGeom>
          <a:noFill/>
        </p:spPr>
        <p:txBody>
          <a:bodyPr wrap="square" rtlCol="0" anchor="b">
            <a:spAutoFit/>
          </a:bodyPr>
          <a:lstStyle/>
          <a:p>
            <a:pPr algn="ctr"/>
            <a:r>
              <a:rPr lang="en-US" sz="4400" dirty="0" smtClean="0"/>
              <a:t>Q?</a:t>
            </a:r>
            <a:endParaRPr lang="en-US" sz="4400" dirty="0"/>
          </a:p>
        </p:txBody>
      </p:sp>
      <p:graphicFrame>
        <p:nvGraphicFramePr>
          <p:cNvPr id="13" name="Table 12"/>
          <p:cNvGraphicFramePr>
            <a:graphicFrameLocks noGrp="1"/>
          </p:cNvGraphicFramePr>
          <p:nvPr/>
        </p:nvGraphicFramePr>
        <p:xfrm>
          <a:off x="7035800" y="2667000"/>
          <a:ext cx="787400" cy="741680"/>
        </p:xfrm>
        <a:graphic>
          <a:graphicData uri="http://schemas.openxmlformats.org/drawingml/2006/table">
            <a:tbl>
              <a:tblPr firstRow="1" bandRow="1">
                <a:tableStyleId>{5C22544A-7EE6-4342-B048-85BDC9FD1C3A}</a:tableStyleId>
              </a:tblPr>
              <a:tblGrid>
                <a:gridCol w="393700"/>
                <a:gridCol w="393700"/>
              </a:tblGrid>
              <a:tr h="370840">
                <a:tc>
                  <a:txBody>
                    <a:bodyPr/>
                    <a:lstStyle/>
                    <a:p>
                      <a:r>
                        <a:rPr lang="en-US" dirty="0" smtClean="0"/>
                        <a:t>A</a:t>
                      </a:r>
                      <a:endParaRPr lang="en-US" dirty="0"/>
                    </a:p>
                  </a:txBody>
                  <a:tcPr/>
                </a:tc>
                <a:tc>
                  <a:txBody>
                    <a:bodyPr/>
                    <a:lstStyle/>
                    <a:p>
                      <a:r>
                        <a:rPr lang="en-US" dirty="0" smtClean="0"/>
                        <a:t>B</a:t>
                      </a:r>
                      <a:endParaRPr lang="en-US" dirty="0"/>
                    </a:p>
                  </a:txBody>
                  <a:tcPr/>
                </a:tc>
              </a:tr>
              <a:tr h="370840">
                <a:tc>
                  <a:txBody>
                    <a:bodyPr/>
                    <a:lstStyle/>
                    <a:p>
                      <a:r>
                        <a:rPr lang="en-US" dirty="0" smtClean="0"/>
                        <a:t>C</a:t>
                      </a:r>
                      <a:endParaRPr lang="en-US" dirty="0"/>
                    </a:p>
                  </a:txBody>
                  <a:tcPr/>
                </a:tc>
                <a:tc>
                  <a:txBody>
                    <a:bodyPr/>
                    <a:lstStyle/>
                    <a:p>
                      <a:r>
                        <a:rPr lang="en-US" dirty="0" smtClean="0"/>
                        <a:t>D</a:t>
                      </a:r>
                      <a:endParaRPr lang="en-US"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 Agile Approach to Slippage</a:t>
            </a:r>
            <a:endParaRPr lang="en-US" dirty="0"/>
          </a:p>
        </p:txBody>
      </p:sp>
      <p:sp>
        <p:nvSpPr>
          <p:cNvPr id="11" name="Text Placeholder 10"/>
          <p:cNvSpPr>
            <a:spLocks noGrp="1"/>
          </p:cNvSpPr>
          <p:nvPr>
            <p:ph type="body" sz="quarter" idx="10"/>
          </p:nvPr>
        </p:nvSpPr>
        <p:spPr/>
        <p:txBody>
          <a:bodyPr/>
          <a:lstStyle/>
          <a:p>
            <a:endParaRPr lang="en-US"/>
          </a:p>
        </p:txBody>
      </p:sp>
      <p:cxnSp>
        <p:nvCxnSpPr>
          <p:cNvPr id="7" name="Straight Arrow Connector 6"/>
          <p:cNvCxnSpPr/>
          <p:nvPr/>
        </p:nvCxnSpPr>
        <p:spPr>
          <a:xfrm>
            <a:off x="2057400" y="2438400"/>
            <a:ext cx="3048000" cy="1588"/>
          </a:xfrm>
          <a:prstGeom prst="straightConnector1">
            <a:avLst/>
          </a:prstGeom>
          <a:ln>
            <a:headEnd type="oval"/>
            <a:tailEnd type="stealth" w="lg" len="lg"/>
          </a:ln>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nvGraphicFramePr>
        <p:xfrm>
          <a:off x="1676400" y="2667000"/>
          <a:ext cx="787400" cy="741680"/>
        </p:xfrm>
        <a:graphic>
          <a:graphicData uri="http://schemas.openxmlformats.org/drawingml/2006/table">
            <a:tbl>
              <a:tblPr firstRow="1" bandRow="1">
                <a:tableStyleId>{5C22544A-7EE6-4342-B048-85BDC9FD1C3A}</a:tableStyleId>
              </a:tblPr>
              <a:tblGrid>
                <a:gridCol w="393700"/>
                <a:gridCol w="393700"/>
              </a:tblGrid>
              <a:tr h="370840">
                <a:tc>
                  <a:txBody>
                    <a:bodyPr/>
                    <a:lstStyle/>
                    <a:p>
                      <a:r>
                        <a:rPr lang="en-US" dirty="0" smtClean="0"/>
                        <a:t>A</a:t>
                      </a:r>
                      <a:endParaRPr lang="en-US" dirty="0"/>
                    </a:p>
                  </a:txBody>
                  <a:tcPr/>
                </a:tc>
                <a:tc>
                  <a:txBody>
                    <a:bodyPr/>
                    <a:lstStyle/>
                    <a:p>
                      <a:r>
                        <a:rPr lang="en-US" dirty="0" smtClean="0"/>
                        <a:t>B</a:t>
                      </a:r>
                      <a:endParaRPr lang="en-US" dirty="0"/>
                    </a:p>
                  </a:txBody>
                  <a:tcPr/>
                </a:tc>
              </a:tr>
              <a:tr h="370840">
                <a:tc>
                  <a:txBody>
                    <a:bodyPr/>
                    <a:lstStyle/>
                    <a:p>
                      <a:r>
                        <a:rPr lang="en-US" dirty="0" smtClean="0"/>
                        <a:t>C</a:t>
                      </a:r>
                      <a:endParaRPr lang="en-US" dirty="0"/>
                    </a:p>
                  </a:txBody>
                  <a:tcPr/>
                </a:tc>
                <a:tc>
                  <a:txBody>
                    <a:bodyPr/>
                    <a:lstStyle/>
                    <a:p>
                      <a:r>
                        <a:rPr lang="en-US" dirty="0" smtClean="0"/>
                        <a:t>D</a:t>
                      </a:r>
                      <a:endParaRPr lang="en-US" dirty="0"/>
                    </a:p>
                  </a:txBody>
                  <a:tcPr/>
                </a:tc>
              </a:tr>
            </a:tbl>
          </a:graphicData>
        </a:graphic>
      </p:graphicFrame>
      <p:sp>
        <p:nvSpPr>
          <p:cNvPr id="9" name="TextBox 8"/>
          <p:cNvSpPr txBox="1"/>
          <p:nvPr/>
        </p:nvSpPr>
        <p:spPr>
          <a:xfrm>
            <a:off x="1600200" y="3096161"/>
            <a:ext cx="990600" cy="1323439"/>
          </a:xfrm>
          <a:prstGeom prst="rect">
            <a:avLst/>
          </a:prstGeom>
          <a:noFill/>
        </p:spPr>
        <p:txBody>
          <a:bodyPr wrap="square" rtlCol="0" anchor="t">
            <a:spAutoFit/>
          </a:bodyPr>
          <a:lstStyle/>
          <a:p>
            <a:r>
              <a:rPr lang="en-US" sz="8000" dirty="0" smtClean="0"/>
              <a:t>Q</a:t>
            </a:r>
            <a:endParaRPr lang="en-US" sz="8000" dirty="0"/>
          </a:p>
        </p:txBody>
      </p:sp>
      <p:sp>
        <p:nvSpPr>
          <p:cNvPr id="15" name="TextBox 14"/>
          <p:cNvSpPr txBox="1"/>
          <p:nvPr/>
        </p:nvSpPr>
        <p:spPr>
          <a:xfrm>
            <a:off x="4572000" y="3096161"/>
            <a:ext cx="990600" cy="1323439"/>
          </a:xfrm>
          <a:prstGeom prst="rect">
            <a:avLst/>
          </a:prstGeom>
          <a:noFill/>
        </p:spPr>
        <p:txBody>
          <a:bodyPr wrap="square" rtlCol="0" anchor="t">
            <a:spAutoFit/>
          </a:bodyPr>
          <a:lstStyle/>
          <a:p>
            <a:r>
              <a:rPr lang="en-US" sz="8000" dirty="0" smtClean="0"/>
              <a:t>Q</a:t>
            </a:r>
            <a:endParaRPr lang="en-US" sz="8000" dirty="0"/>
          </a:p>
        </p:txBody>
      </p:sp>
      <p:graphicFrame>
        <p:nvGraphicFramePr>
          <p:cNvPr id="14" name="Table 13"/>
          <p:cNvGraphicFramePr>
            <a:graphicFrameLocks noGrp="1"/>
          </p:cNvGraphicFramePr>
          <p:nvPr/>
        </p:nvGraphicFramePr>
        <p:xfrm>
          <a:off x="4648200" y="2667000"/>
          <a:ext cx="787400" cy="370840"/>
        </p:xfrm>
        <a:graphic>
          <a:graphicData uri="http://schemas.openxmlformats.org/drawingml/2006/table">
            <a:tbl>
              <a:tblPr firstRow="1" bandRow="1">
                <a:tableStyleId>{5C22544A-7EE6-4342-B048-85BDC9FD1C3A}</a:tableStyleId>
              </a:tblPr>
              <a:tblGrid>
                <a:gridCol w="393700"/>
                <a:gridCol w="393700"/>
              </a:tblGrid>
              <a:tr h="370840">
                <a:tc>
                  <a:txBody>
                    <a:bodyPr/>
                    <a:lstStyle/>
                    <a:p>
                      <a:r>
                        <a:rPr lang="en-US" dirty="0" smtClean="0"/>
                        <a:t>A</a:t>
                      </a:r>
                      <a:endParaRPr lang="en-US" dirty="0"/>
                    </a:p>
                  </a:txBody>
                  <a:tcPr/>
                </a:tc>
                <a:tc>
                  <a:txBody>
                    <a:bodyPr/>
                    <a:lstStyle/>
                    <a:p>
                      <a:r>
                        <a:rPr lang="en-US" dirty="0" smtClean="0"/>
                        <a:t>B</a:t>
                      </a:r>
                      <a:endParaRPr lang="en-US"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6934200" y="3096161"/>
            <a:ext cx="990600" cy="1323439"/>
          </a:xfrm>
          <a:prstGeom prst="rect">
            <a:avLst/>
          </a:prstGeom>
          <a:noFill/>
        </p:spPr>
        <p:txBody>
          <a:bodyPr wrap="square" rtlCol="0" anchor="t">
            <a:spAutoFit/>
          </a:bodyPr>
          <a:lstStyle/>
          <a:p>
            <a:r>
              <a:rPr lang="en-US" sz="8000" dirty="0" smtClean="0"/>
              <a:t>Q</a:t>
            </a:r>
            <a:endParaRPr lang="en-US" sz="8000" dirty="0"/>
          </a:p>
        </p:txBody>
      </p:sp>
      <p:sp>
        <p:nvSpPr>
          <p:cNvPr id="5" name="Title 4"/>
          <p:cNvSpPr>
            <a:spLocks noGrp="1"/>
          </p:cNvSpPr>
          <p:nvPr>
            <p:ph type="title"/>
          </p:nvPr>
        </p:nvSpPr>
        <p:spPr/>
        <p:txBody>
          <a:bodyPr/>
          <a:lstStyle/>
          <a:p>
            <a:r>
              <a:rPr lang="en-US" dirty="0" smtClean="0"/>
              <a:t>An Agile Approach to Slippage</a:t>
            </a:r>
            <a:endParaRPr lang="en-US" dirty="0"/>
          </a:p>
        </p:txBody>
      </p:sp>
      <p:sp>
        <p:nvSpPr>
          <p:cNvPr id="11" name="Text Placeholder 10"/>
          <p:cNvSpPr>
            <a:spLocks noGrp="1"/>
          </p:cNvSpPr>
          <p:nvPr>
            <p:ph type="body" sz="quarter" idx="10"/>
          </p:nvPr>
        </p:nvSpPr>
        <p:spPr/>
        <p:txBody>
          <a:bodyPr/>
          <a:lstStyle/>
          <a:p>
            <a:endParaRPr lang="en-US"/>
          </a:p>
        </p:txBody>
      </p:sp>
      <p:cxnSp>
        <p:nvCxnSpPr>
          <p:cNvPr id="7" name="Straight Arrow Connector 6"/>
          <p:cNvCxnSpPr/>
          <p:nvPr/>
        </p:nvCxnSpPr>
        <p:spPr>
          <a:xfrm>
            <a:off x="2057400" y="2438400"/>
            <a:ext cx="3048000" cy="1588"/>
          </a:xfrm>
          <a:prstGeom prst="straightConnector1">
            <a:avLst/>
          </a:prstGeom>
          <a:ln>
            <a:headEnd type="oval"/>
            <a:tailEnd type="stealth" w="lg" len="lg"/>
          </a:ln>
        </p:spPr>
        <p:style>
          <a:lnRef idx="2">
            <a:schemeClr val="accent1"/>
          </a:lnRef>
          <a:fillRef idx="0">
            <a:schemeClr val="accent1"/>
          </a:fillRef>
          <a:effectRef idx="1">
            <a:schemeClr val="accent1"/>
          </a:effectRef>
          <a:fontRef idx="minor">
            <a:schemeClr val="tx1"/>
          </a:fontRef>
        </p:style>
      </p:cxnSp>
      <p:graphicFrame>
        <p:nvGraphicFramePr>
          <p:cNvPr id="8" name="Table 7"/>
          <p:cNvGraphicFramePr>
            <a:graphicFrameLocks noGrp="1"/>
          </p:cNvGraphicFramePr>
          <p:nvPr/>
        </p:nvGraphicFramePr>
        <p:xfrm>
          <a:off x="1676400" y="2667000"/>
          <a:ext cx="787400" cy="741680"/>
        </p:xfrm>
        <a:graphic>
          <a:graphicData uri="http://schemas.openxmlformats.org/drawingml/2006/table">
            <a:tbl>
              <a:tblPr firstRow="1" bandRow="1">
                <a:tableStyleId>{5C22544A-7EE6-4342-B048-85BDC9FD1C3A}</a:tableStyleId>
              </a:tblPr>
              <a:tblGrid>
                <a:gridCol w="393700"/>
                <a:gridCol w="393700"/>
              </a:tblGrid>
              <a:tr h="370840">
                <a:tc>
                  <a:txBody>
                    <a:bodyPr/>
                    <a:lstStyle/>
                    <a:p>
                      <a:r>
                        <a:rPr lang="en-US" dirty="0" smtClean="0"/>
                        <a:t>A</a:t>
                      </a:r>
                      <a:endParaRPr lang="en-US" dirty="0"/>
                    </a:p>
                  </a:txBody>
                  <a:tcPr/>
                </a:tc>
                <a:tc>
                  <a:txBody>
                    <a:bodyPr/>
                    <a:lstStyle/>
                    <a:p>
                      <a:r>
                        <a:rPr lang="en-US" dirty="0" smtClean="0"/>
                        <a:t>B</a:t>
                      </a:r>
                      <a:endParaRPr lang="en-US" dirty="0"/>
                    </a:p>
                  </a:txBody>
                  <a:tcPr/>
                </a:tc>
              </a:tr>
              <a:tr h="370840">
                <a:tc>
                  <a:txBody>
                    <a:bodyPr/>
                    <a:lstStyle/>
                    <a:p>
                      <a:r>
                        <a:rPr lang="en-US" dirty="0" smtClean="0"/>
                        <a:t>C</a:t>
                      </a:r>
                      <a:endParaRPr lang="en-US" dirty="0"/>
                    </a:p>
                  </a:txBody>
                  <a:tcPr/>
                </a:tc>
                <a:tc>
                  <a:txBody>
                    <a:bodyPr/>
                    <a:lstStyle/>
                    <a:p>
                      <a:r>
                        <a:rPr lang="en-US" dirty="0" smtClean="0"/>
                        <a:t>D</a:t>
                      </a:r>
                      <a:endParaRPr lang="en-US" dirty="0"/>
                    </a:p>
                  </a:txBody>
                  <a:tcPr/>
                </a:tc>
              </a:tr>
            </a:tbl>
          </a:graphicData>
        </a:graphic>
      </p:graphicFrame>
      <p:sp>
        <p:nvSpPr>
          <p:cNvPr id="9" name="TextBox 8"/>
          <p:cNvSpPr txBox="1"/>
          <p:nvPr/>
        </p:nvSpPr>
        <p:spPr>
          <a:xfrm>
            <a:off x="1600200" y="3096161"/>
            <a:ext cx="990600" cy="1323439"/>
          </a:xfrm>
          <a:prstGeom prst="rect">
            <a:avLst/>
          </a:prstGeom>
          <a:noFill/>
        </p:spPr>
        <p:txBody>
          <a:bodyPr wrap="square" rtlCol="0" anchor="t">
            <a:spAutoFit/>
          </a:bodyPr>
          <a:lstStyle/>
          <a:p>
            <a:r>
              <a:rPr lang="en-US" sz="8000" dirty="0" smtClean="0"/>
              <a:t>Q</a:t>
            </a:r>
            <a:endParaRPr lang="en-US" sz="8000" dirty="0"/>
          </a:p>
        </p:txBody>
      </p:sp>
      <p:cxnSp>
        <p:nvCxnSpPr>
          <p:cNvPr id="10" name="Straight Arrow Connector 9"/>
          <p:cNvCxnSpPr/>
          <p:nvPr/>
        </p:nvCxnSpPr>
        <p:spPr>
          <a:xfrm>
            <a:off x="5029201" y="2438400"/>
            <a:ext cx="2435998" cy="1588"/>
          </a:xfrm>
          <a:prstGeom prst="straightConnector1">
            <a:avLst/>
          </a:prstGeom>
          <a:ln w="25400" cap="flat" cmpd="sng" algn="ctr">
            <a:solidFill>
              <a:schemeClr val="accent1"/>
            </a:solidFill>
            <a:prstDash val="sysDash"/>
            <a:round/>
            <a:headEnd type="oval" w="med" len="med"/>
            <a:tailEnd type="stealth" w="lg"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0" y="3096161"/>
            <a:ext cx="990600" cy="1323439"/>
          </a:xfrm>
          <a:prstGeom prst="rect">
            <a:avLst/>
          </a:prstGeom>
          <a:noFill/>
        </p:spPr>
        <p:txBody>
          <a:bodyPr wrap="square" rtlCol="0" anchor="t">
            <a:spAutoFit/>
          </a:bodyPr>
          <a:lstStyle/>
          <a:p>
            <a:r>
              <a:rPr lang="en-US" sz="8000" dirty="0" smtClean="0"/>
              <a:t>Q</a:t>
            </a:r>
            <a:endParaRPr lang="en-US" sz="8000" dirty="0"/>
          </a:p>
        </p:txBody>
      </p:sp>
      <p:graphicFrame>
        <p:nvGraphicFramePr>
          <p:cNvPr id="16" name="Table 15"/>
          <p:cNvGraphicFramePr>
            <a:graphicFrameLocks noGrp="1"/>
          </p:cNvGraphicFramePr>
          <p:nvPr/>
        </p:nvGraphicFramePr>
        <p:xfrm>
          <a:off x="7010400" y="2667000"/>
          <a:ext cx="787400" cy="741680"/>
        </p:xfrm>
        <a:graphic>
          <a:graphicData uri="http://schemas.openxmlformats.org/drawingml/2006/table">
            <a:tbl>
              <a:tblPr firstRow="1" bandRow="1">
                <a:tableStyleId>{5C22544A-7EE6-4342-B048-85BDC9FD1C3A}</a:tableStyleId>
              </a:tblPr>
              <a:tblGrid>
                <a:gridCol w="393700"/>
                <a:gridCol w="393700"/>
              </a:tblGrid>
              <a:tr h="370840">
                <a:tc>
                  <a:txBody>
                    <a:bodyPr/>
                    <a:lstStyle/>
                    <a:p>
                      <a:r>
                        <a:rPr lang="en-US" dirty="0" smtClean="0"/>
                        <a:t>A</a:t>
                      </a:r>
                      <a:endParaRPr lang="en-US" dirty="0"/>
                    </a:p>
                  </a:txBody>
                  <a:tcPr/>
                </a:tc>
                <a:tc>
                  <a:txBody>
                    <a:bodyPr/>
                    <a:lstStyle/>
                    <a:p>
                      <a:r>
                        <a:rPr lang="en-US" dirty="0" smtClean="0"/>
                        <a:t>B</a:t>
                      </a:r>
                      <a:endParaRPr lang="en-US" dirty="0"/>
                    </a:p>
                  </a:txBody>
                  <a:tcPr/>
                </a:tc>
              </a:tr>
              <a:tr h="370840">
                <a:tc>
                  <a:txBody>
                    <a:bodyPr/>
                    <a:lstStyle/>
                    <a:p>
                      <a:r>
                        <a:rPr lang="en-US" dirty="0" smtClean="0"/>
                        <a:t>C</a:t>
                      </a:r>
                      <a:endParaRPr lang="en-US" dirty="0"/>
                    </a:p>
                  </a:txBody>
                  <a:tcPr/>
                </a:tc>
                <a:tc>
                  <a:txBody>
                    <a:bodyPr/>
                    <a:lstStyle/>
                    <a:p>
                      <a:r>
                        <a:rPr lang="en-US" b="1" dirty="0" smtClean="0">
                          <a:solidFill>
                            <a:srgbClr val="FF6600"/>
                          </a:solidFill>
                        </a:rPr>
                        <a:t>E</a:t>
                      </a:r>
                      <a:endParaRPr lang="en-US" b="1" dirty="0">
                        <a:solidFill>
                          <a:srgbClr val="FF6600"/>
                        </a:solidFill>
                      </a:endParaRPr>
                    </a:p>
                  </a:txBody>
                  <a:tcPr/>
                </a:tc>
              </a:tr>
            </a:tbl>
          </a:graphicData>
        </a:graphic>
      </p:graphicFrame>
      <p:graphicFrame>
        <p:nvGraphicFramePr>
          <p:cNvPr id="14" name="Table 13"/>
          <p:cNvGraphicFramePr>
            <a:graphicFrameLocks noGrp="1"/>
          </p:cNvGraphicFramePr>
          <p:nvPr/>
        </p:nvGraphicFramePr>
        <p:xfrm>
          <a:off x="4648200" y="2667000"/>
          <a:ext cx="787400" cy="370840"/>
        </p:xfrm>
        <a:graphic>
          <a:graphicData uri="http://schemas.openxmlformats.org/drawingml/2006/table">
            <a:tbl>
              <a:tblPr firstRow="1" bandRow="1">
                <a:tableStyleId>{5C22544A-7EE6-4342-B048-85BDC9FD1C3A}</a:tableStyleId>
              </a:tblPr>
              <a:tblGrid>
                <a:gridCol w="393700"/>
                <a:gridCol w="393700"/>
              </a:tblGrid>
              <a:tr h="370840">
                <a:tc>
                  <a:txBody>
                    <a:bodyPr/>
                    <a:lstStyle/>
                    <a:p>
                      <a:r>
                        <a:rPr lang="en-US" dirty="0" smtClean="0"/>
                        <a:t>A</a:t>
                      </a:r>
                      <a:endParaRPr lang="en-US" dirty="0"/>
                    </a:p>
                  </a:txBody>
                  <a:tcPr/>
                </a:tc>
                <a:tc>
                  <a:txBody>
                    <a:bodyPr/>
                    <a:lstStyle/>
                    <a:p>
                      <a:r>
                        <a:rPr lang="en-US" dirty="0" smtClean="0"/>
                        <a:t>B</a:t>
                      </a:r>
                      <a:endParaRPr lang="en-US"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How to compare contact forms</a:t>
            </a:r>
            <a:endParaRPr lang="en-US" dirty="0"/>
          </a:p>
        </p:txBody>
      </p:sp>
      <p:sp>
        <p:nvSpPr>
          <p:cNvPr id="6" name="Inhaltsplatzhalter 5"/>
          <p:cNvSpPr>
            <a:spLocks noGrp="1"/>
          </p:cNvSpPr>
          <p:nvPr>
            <p:ph idx="1"/>
          </p:nvPr>
        </p:nvSpPr>
        <p:spPr/>
        <p:txBody>
          <a:bodyPr/>
          <a:lstStyle/>
          <a:p>
            <a:r>
              <a:rPr lang="en-US" dirty="0" smtClean="0"/>
              <a:t>Basic Structure</a:t>
            </a:r>
          </a:p>
          <a:p>
            <a:r>
              <a:rPr lang="en-US" dirty="0" smtClean="0"/>
              <a:t>Risk &amp; Reward</a:t>
            </a:r>
          </a:p>
          <a:p>
            <a:r>
              <a:rPr lang="en-US" dirty="0" smtClean="0"/>
              <a:t>Scope Changes</a:t>
            </a:r>
          </a:p>
          <a:p>
            <a:r>
              <a:rPr lang="en-US" dirty="0" smtClean="0"/>
              <a:t>Customer Relationship</a:t>
            </a:r>
            <a:endParaRPr lang="en-US" dirty="0"/>
          </a:p>
        </p:txBody>
      </p:sp>
      <p:sp>
        <p:nvSpPr>
          <p:cNvPr id="7" name="Textplatzhalter 6"/>
          <p:cNvSpPr>
            <a:spLocks noGrp="1"/>
          </p:cNvSpPr>
          <p:nvPr>
            <p:ph type="body" sz="quarter" idx="10"/>
          </p:nvPr>
        </p:nvSpPr>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5715000"/>
            <a:ext cx="8915400" cy="714380"/>
          </a:xfrm>
        </p:spPr>
        <p:txBody>
          <a:bodyPr/>
          <a:lstStyle/>
          <a:p>
            <a:r>
              <a:rPr lang="en-US" dirty="0" smtClean="0"/>
              <a:t>10 Contracts for Your Next Agile Project</a:t>
            </a:r>
            <a:endParaRPr lang="en-US" dirty="0"/>
          </a:p>
        </p:txBody>
      </p:sp>
      <p:pic>
        <p:nvPicPr>
          <p:cNvPr id="9" name="Picture 8"/>
          <p:cNvPicPr>
            <a:picLocks noChangeAspect="1"/>
          </p:cNvPicPr>
          <p:nvPr/>
        </p:nvPicPr>
        <p:blipFill>
          <a:blip r:embed="rId3"/>
          <a:stretch>
            <a:fillRect/>
          </a:stretch>
        </p:blipFill>
        <p:spPr>
          <a:xfrm>
            <a:off x="304800" y="76200"/>
            <a:ext cx="2667000" cy="1231900"/>
          </a:xfrm>
          <a:prstGeom prst="rect">
            <a:avLst/>
          </a:prstGeom>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Inhaltsplatzhalter 2"/>
          <p:cNvSpPr>
            <a:spLocks noGrp="1"/>
          </p:cNvSpPr>
          <p:nvPr>
            <p:ph sz="quarter" idx="10"/>
          </p:nvPr>
        </p:nvSpPr>
        <p:spPr/>
        <p:txBody>
          <a:bodyPr anchor="t"/>
          <a:lstStyle/>
          <a:p>
            <a:pPr>
              <a:buNone/>
            </a:pPr>
            <a:r>
              <a:rPr lang="en-US" b="1" dirty="0" smtClean="0"/>
              <a:t>Variable Scope</a:t>
            </a:r>
          </a:p>
          <a:p>
            <a:pPr lvl="0"/>
            <a:r>
              <a:rPr lang="en-US" dirty="0" smtClean="0"/>
              <a:t>Time and Materials</a:t>
            </a:r>
          </a:p>
          <a:p>
            <a:pPr lvl="0"/>
            <a:r>
              <a:rPr lang="en-US" dirty="0" smtClean="0"/>
              <a:t>Time and Materials with Variable Scope and Cost Ceiling</a:t>
            </a:r>
          </a:p>
          <a:p>
            <a:pPr lvl="0"/>
            <a:endParaRPr lang="en-US" dirty="0" smtClean="0"/>
          </a:p>
        </p:txBody>
      </p:sp>
      <p:sp>
        <p:nvSpPr>
          <p:cNvPr id="4" name="Inhaltsplatzhalter 3"/>
          <p:cNvSpPr>
            <a:spLocks noGrp="1"/>
          </p:cNvSpPr>
          <p:nvPr>
            <p:ph sz="quarter" idx="11"/>
          </p:nvPr>
        </p:nvSpPr>
        <p:spPr/>
        <p:txBody>
          <a:bodyPr anchor="t"/>
          <a:lstStyle/>
          <a:p>
            <a:pPr lvl="0">
              <a:buNone/>
            </a:pPr>
            <a:r>
              <a:rPr lang="en-US" b="1" dirty="0" smtClean="0"/>
              <a:t>Fixed Scope</a:t>
            </a:r>
          </a:p>
          <a:p>
            <a:pPr lvl="0"/>
            <a:r>
              <a:rPr lang="en-US" dirty="0" smtClean="0"/>
              <a:t>Fixed Price / Fixed Scope</a:t>
            </a:r>
          </a:p>
          <a:p>
            <a:pPr lvl="0"/>
            <a:r>
              <a:rPr lang="en-US" dirty="0" smtClean="0"/>
              <a:t>Time and Materials with Fixed Scope and a Cost Ceiling</a:t>
            </a:r>
          </a:p>
          <a:p>
            <a:endParaRPr lang="de-CH" dirty="0" smtClean="0"/>
          </a:p>
          <a:p>
            <a:pPr lvl="1"/>
            <a:endParaRPr lang="en-US" dirty="0"/>
          </a:p>
        </p:txBody>
      </p:sp>
      <p:sp>
        <p:nvSpPr>
          <p:cNvPr id="5" name="Inhaltsplatzhalter 4"/>
          <p:cNvSpPr>
            <a:spLocks noGrp="1"/>
          </p:cNvSpPr>
          <p:nvPr>
            <p:ph sz="quarter" idx="12"/>
          </p:nvPr>
        </p:nvSpPr>
        <p:spPr/>
        <p:txBody>
          <a:bodyPr anchor="t"/>
          <a:lstStyle/>
          <a:p>
            <a:pPr>
              <a:buNone/>
            </a:pPr>
            <a:r>
              <a:rPr lang="en-US" b="1" dirty="0" smtClean="0"/>
              <a:t>Variations</a:t>
            </a:r>
          </a:p>
          <a:p>
            <a:pPr lvl="0"/>
            <a:r>
              <a:rPr lang="en-US" dirty="0" smtClean="0"/>
              <a:t>Phased Development</a:t>
            </a:r>
          </a:p>
          <a:p>
            <a:pPr lvl="0"/>
            <a:r>
              <a:rPr lang="en-US" dirty="0" smtClean="0"/>
              <a:t>Fixed Profit</a:t>
            </a:r>
          </a:p>
          <a:p>
            <a:pPr lvl="0"/>
            <a:r>
              <a:rPr lang="en-US" dirty="0" smtClean="0"/>
              <a:t>Bonus / Penalty Clauses</a:t>
            </a:r>
          </a:p>
          <a:p>
            <a:pPr lvl="0"/>
            <a:r>
              <a:rPr lang="en-US" dirty="0" smtClean="0"/>
              <a:t>“Money for Nothing, Changes for Free”</a:t>
            </a:r>
          </a:p>
          <a:p>
            <a:pPr lvl="0"/>
            <a:r>
              <a:rPr lang="en-US" dirty="0" smtClean="0"/>
              <a:t>Joint Ventures</a:t>
            </a:r>
          </a:p>
          <a:p>
            <a:pPr lvl="0"/>
            <a:endParaRPr lang="en-US" dirty="0" smtClean="0"/>
          </a:p>
          <a:p>
            <a:endParaRPr lang="en-US" dirty="0"/>
          </a:p>
        </p:txBody>
      </p:sp>
      <p:sp>
        <p:nvSpPr>
          <p:cNvPr id="2" name="Titel 1"/>
          <p:cNvSpPr>
            <a:spLocks noGrp="1"/>
          </p:cNvSpPr>
          <p:nvPr>
            <p:ph type="title"/>
          </p:nvPr>
        </p:nvSpPr>
        <p:spPr/>
        <p:txBody>
          <a:bodyPr/>
          <a:lstStyle/>
          <a:p>
            <a:r>
              <a:rPr lang="en-US" dirty="0" smtClean="0"/>
              <a:t>10 Contract Forms</a:t>
            </a:r>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lvl="0"/>
            <a:r>
              <a:rPr lang="en-US" dirty="0" smtClean="0"/>
              <a:t>Time and Materials</a:t>
            </a:r>
            <a:endParaRPr lang="en-US" dirty="0"/>
          </a:p>
        </p:txBody>
      </p:sp>
      <p:sp>
        <p:nvSpPr>
          <p:cNvPr id="14" name="Textplatzhalter 13"/>
          <p:cNvSpPr>
            <a:spLocks noGrp="1"/>
          </p:cNvSpPr>
          <p:nvPr>
            <p:ph type="body" sz="quarter" idx="10"/>
          </p:nvPr>
        </p:nvSpPr>
        <p:spPr/>
        <p:txBody>
          <a:bodyPr/>
          <a:lstStyle/>
          <a:p>
            <a:endParaRPr lang="en-US"/>
          </a:p>
        </p:txBody>
      </p:sp>
      <p:cxnSp>
        <p:nvCxnSpPr>
          <p:cNvPr id="9" name="Gerade Verbindung mit Pfeil 8"/>
          <p:cNvCxnSpPr/>
          <p:nvPr/>
        </p:nvCxnSpPr>
        <p:spPr>
          <a:xfrm>
            <a:off x="2095480" y="5643578"/>
            <a:ext cx="5072098" cy="158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rot="5400000">
            <a:off x="344455" y="3893347"/>
            <a:ext cx="35004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4363944" y="5715016"/>
            <a:ext cx="731932" cy="369332"/>
          </a:xfrm>
          <a:prstGeom prst="rect">
            <a:avLst/>
          </a:prstGeom>
          <a:noFill/>
        </p:spPr>
        <p:txBody>
          <a:bodyPr wrap="none" rtlCol="0">
            <a:spAutoFit/>
          </a:bodyPr>
          <a:lstStyle/>
          <a:p>
            <a:r>
              <a:rPr lang="en-US" dirty="0" smtClean="0">
                <a:latin typeface="Arial" pitchFamily="34" charset="0"/>
                <a:cs typeface="Arial" pitchFamily="34" charset="0"/>
              </a:rPr>
              <a:t>Effort</a:t>
            </a:r>
            <a:endParaRPr lang="en-US" dirty="0">
              <a:latin typeface="Arial" pitchFamily="34" charset="0"/>
              <a:cs typeface="Arial" pitchFamily="34" charset="0"/>
            </a:endParaRPr>
          </a:p>
        </p:txBody>
      </p:sp>
      <p:sp>
        <p:nvSpPr>
          <p:cNvPr id="18" name="Textfeld 17"/>
          <p:cNvSpPr txBox="1"/>
          <p:nvPr/>
        </p:nvSpPr>
        <p:spPr>
          <a:xfrm rot="16200000">
            <a:off x="1495387" y="3502473"/>
            <a:ext cx="569387" cy="369332"/>
          </a:xfrm>
          <a:prstGeom prst="rect">
            <a:avLst/>
          </a:prstGeom>
          <a:noFill/>
        </p:spPr>
        <p:txBody>
          <a:bodyPr wrap="none" rtlCol="0">
            <a:spAutoFi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20" name="Gerade Verbindung mit Pfeil 19"/>
          <p:cNvCxnSpPr/>
          <p:nvPr/>
        </p:nvCxnSpPr>
        <p:spPr>
          <a:xfrm flipV="1">
            <a:off x="2095480" y="2285992"/>
            <a:ext cx="5357850" cy="335758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V="1">
            <a:off x="2095480" y="4786322"/>
            <a:ext cx="5429288" cy="857256"/>
          </a:xfrm>
          <a:prstGeom prst="straightConnector1">
            <a:avLst/>
          </a:prstGeom>
          <a:ln w="571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rot="21013990">
            <a:off x="4140640" y="4942816"/>
            <a:ext cx="697627" cy="369332"/>
          </a:xfrm>
          <a:prstGeom prst="rect">
            <a:avLst/>
          </a:prstGeom>
          <a:noFill/>
        </p:spPr>
        <p:txBody>
          <a:bodyPr wrap="none" rtlCol="0">
            <a:spAutoFit/>
          </a:bodyPr>
          <a:lstStyle/>
          <a:p>
            <a:r>
              <a:rPr lang="en-US" dirty="0" smtClean="0">
                <a:latin typeface="Arial" pitchFamily="34" charset="0"/>
                <a:cs typeface="Arial" pitchFamily="34" charset="0"/>
              </a:rPr>
              <a:t>profit</a:t>
            </a:r>
            <a:endParaRPr lang="en-US" dirty="0">
              <a:latin typeface="Arial" pitchFamily="34" charset="0"/>
              <a:cs typeface="Arial" pitchFamily="34" charset="0"/>
            </a:endParaRPr>
          </a:p>
        </p:txBody>
      </p:sp>
      <p:sp>
        <p:nvSpPr>
          <p:cNvPr id="28" name="Textfeld 27"/>
          <p:cNvSpPr txBox="1"/>
          <p:nvPr/>
        </p:nvSpPr>
        <p:spPr>
          <a:xfrm rot="19685018">
            <a:off x="3402026" y="4170307"/>
            <a:ext cx="1018227" cy="369332"/>
          </a:xfrm>
          <a:prstGeom prst="rect">
            <a:avLst/>
          </a:prstGeom>
          <a:noFill/>
        </p:spPr>
        <p:txBody>
          <a:bodyPr wrap="none" rtlCol="0">
            <a:spAutoFit/>
          </a:bodyPr>
          <a:lstStyle/>
          <a:p>
            <a:r>
              <a:rPr lang="en-US" dirty="0" smtClean="0">
                <a:latin typeface="Arial" pitchFamily="34" charset="0"/>
                <a:cs typeface="Arial" pitchFamily="34" charset="0"/>
              </a:rPr>
              <a:t>revenue</a:t>
            </a:r>
            <a:endParaRPr lang="en-US"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pPr lvl="0"/>
            <a:r>
              <a:rPr lang="en-US" dirty="0" smtClean="0"/>
              <a:t>Time and Materials with Variable Scope and Cost Ceiling</a:t>
            </a:r>
            <a:endParaRPr lang="en-US" dirty="0"/>
          </a:p>
        </p:txBody>
      </p:sp>
      <p:sp>
        <p:nvSpPr>
          <p:cNvPr id="21" name="Textplatzhalter 20"/>
          <p:cNvSpPr>
            <a:spLocks noGrp="1"/>
          </p:cNvSpPr>
          <p:nvPr>
            <p:ph type="body" sz="quarter" idx="10"/>
          </p:nvPr>
        </p:nvSpPr>
        <p:spPr/>
        <p:txBody>
          <a:bodyPr/>
          <a:lstStyle/>
          <a:p>
            <a:endParaRPr lang="en-US"/>
          </a:p>
        </p:txBody>
      </p:sp>
      <p:cxnSp>
        <p:nvCxnSpPr>
          <p:cNvPr id="11" name="Gerade Verbindung mit Pfeil 10"/>
          <p:cNvCxnSpPr/>
          <p:nvPr/>
        </p:nvCxnSpPr>
        <p:spPr>
          <a:xfrm>
            <a:off x="2095480" y="5643578"/>
            <a:ext cx="5072098" cy="158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rot="5400000">
            <a:off x="344455" y="3893347"/>
            <a:ext cx="35004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363944" y="5715016"/>
            <a:ext cx="731932" cy="369332"/>
          </a:xfrm>
          <a:prstGeom prst="rect">
            <a:avLst/>
          </a:prstGeom>
          <a:noFill/>
        </p:spPr>
        <p:txBody>
          <a:bodyPr wrap="none" rtlCol="0">
            <a:spAutoFit/>
          </a:bodyPr>
          <a:lstStyle/>
          <a:p>
            <a:r>
              <a:rPr lang="en-US" dirty="0" smtClean="0">
                <a:latin typeface="Arial" pitchFamily="34" charset="0"/>
                <a:cs typeface="Arial" pitchFamily="34" charset="0"/>
              </a:rPr>
              <a:t>Effort</a:t>
            </a:r>
            <a:endParaRPr lang="en-US" dirty="0">
              <a:latin typeface="Arial" pitchFamily="34" charset="0"/>
              <a:cs typeface="Arial" pitchFamily="34" charset="0"/>
            </a:endParaRPr>
          </a:p>
        </p:txBody>
      </p:sp>
      <p:sp>
        <p:nvSpPr>
          <p:cNvPr id="14" name="Textfeld 13"/>
          <p:cNvSpPr txBox="1"/>
          <p:nvPr/>
        </p:nvSpPr>
        <p:spPr>
          <a:xfrm rot="16200000">
            <a:off x="1495387" y="3502473"/>
            <a:ext cx="569387" cy="369332"/>
          </a:xfrm>
          <a:prstGeom prst="rect">
            <a:avLst/>
          </a:prstGeom>
          <a:noFill/>
        </p:spPr>
        <p:txBody>
          <a:bodyPr wrap="none" rtlCol="0">
            <a:spAutoFi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15" name="Gerade Verbindung mit Pfeil 14"/>
          <p:cNvCxnSpPr/>
          <p:nvPr/>
        </p:nvCxnSpPr>
        <p:spPr>
          <a:xfrm flipV="1">
            <a:off x="2095480" y="3000372"/>
            <a:ext cx="4214842" cy="2643206"/>
          </a:xfrm>
          <a:prstGeom prst="straightConnector1">
            <a:avLst/>
          </a:prstGeom>
          <a:ln w="5715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1809728" y="3000372"/>
            <a:ext cx="6929486" cy="1588"/>
          </a:xfrm>
          <a:prstGeom prst="line">
            <a:avLst/>
          </a:prstGeom>
          <a:ln w="381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rot="5400000">
            <a:off x="4808298" y="4570184"/>
            <a:ext cx="2999604" cy="444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6390912" y="4143380"/>
            <a:ext cx="2634054" cy="646331"/>
          </a:xfrm>
          <a:prstGeom prst="rect">
            <a:avLst/>
          </a:prstGeom>
          <a:noFill/>
        </p:spPr>
        <p:txBody>
          <a:bodyPr wrap="none" rtlCol="0">
            <a:spAutoFit/>
          </a:bodyPr>
          <a:lstStyle/>
          <a:p>
            <a:r>
              <a:rPr lang="en-US" dirty="0" smtClean="0">
                <a:latin typeface="Arial" pitchFamily="34" charset="0"/>
                <a:cs typeface="Arial" pitchFamily="34" charset="0"/>
              </a:rPr>
              <a:t>Work Stops latest at </a:t>
            </a:r>
            <a:br>
              <a:rPr lang="en-US" dirty="0" smtClean="0">
                <a:latin typeface="Arial" pitchFamily="34" charset="0"/>
                <a:cs typeface="Arial" pitchFamily="34" charset="0"/>
              </a:rPr>
            </a:br>
            <a:r>
              <a:rPr lang="en-US" dirty="0" smtClean="0">
                <a:latin typeface="Arial" pitchFamily="34" charset="0"/>
                <a:cs typeface="Arial" pitchFamily="34" charset="0"/>
              </a:rPr>
              <a:t>Point of Maximum Profit</a:t>
            </a:r>
            <a:endParaRPr lang="en-US" dirty="0">
              <a:latin typeface="Arial" pitchFamily="34" charset="0"/>
              <a:cs typeface="Arial" pitchFamily="34" charset="0"/>
            </a:endParaRPr>
          </a:p>
        </p:txBody>
      </p:sp>
      <p:sp>
        <p:nvSpPr>
          <p:cNvPr id="19" name="Textfeld 18"/>
          <p:cNvSpPr txBox="1"/>
          <p:nvPr/>
        </p:nvSpPr>
        <p:spPr>
          <a:xfrm rot="19685018">
            <a:off x="3402026" y="4170307"/>
            <a:ext cx="1018227" cy="369332"/>
          </a:xfrm>
          <a:prstGeom prst="rect">
            <a:avLst/>
          </a:prstGeom>
          <a:noFill/>
        </p:spPr>
        <p:txBody>
          <a:bodyPr wrap="none" rtlCol="0">
            <a:spAutoFit/>
          </a:bodyPr>
          <a:lstStyle/>
          <a:p>
            <a:r>
              <a:rPr lang="en-US" dirty="0" smtClean="0">
                <a:latin typeface="Arial" pitchFamily="34" charset="0"/>
                <a:cs typeface="Arial" pitchFamily="34" charset="0"/>
              </a:rPr>
              <a:t>revenue</a:t>
            </a:r>
            <a:endParaRPr lang="en-US" dirty="0">
              <a:latin typeface="Arial" pitchFamily="34" charset="0"/>
              <a:cs typeface="Arial" pitchFamily="34" charset="0"/>
            </a:endParaRPr>
          </a:p>
        </p:txBody>
      </p:sp>
      <p:cxnSp>
        <p:nvCxnSpPr>
          <p:cNvPr id="20" name="Gerade Verbindung mit Pfeil 19"/>
          <p:cNvCxnSpPr/>
          <p:nvPr/>
        </p:nvCxnSpPr>
        <p:spPr>
          <a:xfrm flipV="1">
            <a:off x="2095480" y="5000636"/>
            <a:ext cx="4214842" cy="642942"/>
          </a:xfrm>
          <a:prstGeom prst="straightConnector1">
            <a:avLst/>
          </a:prstGeom>
          <a:ln w="571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rot="21013990">
            <a:off x="4140640" y="4942816"/>
            <a:ext cx="697627" cy="369332"/>
          </a:xfrm>
          <a:prstGeom prst="rect">
            <a:avLst/>
          </a:prstGeom>
          <a:noFill/>
        </p:spPr>
        <p:txBody>
          <a:bodyPr wrap="none" rtlCol="0">
            <a:spAutoFit/>
          </a:bodyPr>
          <a:lstStyle/>
          <a:p>
            <a:r>
              <a:rPr lang="en-US" dirty="0" smtClean="0">
                <a:latin typeface="Arial" pitchFamily="34" charset="0"/>
                <a:cs typeface="Arial" pitchFamily="34" charset="0"/>
              </a:rPr>
              <a:t>profit</a:t>
            </a:r>
            <a:endParaRPr lang="en-US"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Fixed Price, Fixed Scope</a:t>
            </a:r>
            <a:br>
              <a:rPr lang="en-US" dirty="0" smtClean="0"/>
            </a:br>
            <a:r>
              <a:rPr lang="en-US" dirty="0" smtClean="0"/>
              <a:t>or “Let’s play the change-request game!”</a:t>
            </a:r>
            <a:endParaRPr lang="en-US" dirty="0"/>
          </a:p>
        </p:txBody>
      </p:sp>
      <p:sp>
        <p:nvSpPr>
          <p:cNvPr id="17" name="Inhaltsplatzhalter 16"/>
          <p:cNvSpPr>
            <a:spLocks noGrp="1"/>
          </p:cNvSpPr>
          <p:nvPr>
            <p:ph idx="1"/>
          </p:nvPr>
        </p:nvSpPr>
        <p:spPr/>
        <p:txBody>
          <a:bodyPr/>
          <a:lstStyle/>
          <a:p>
            <a:endParaRPr lang="en-US"/>
          </a:p>
        </p:txBody>
      </p:sp>
      <p:sp>
        <p:nvSpPr>
          <p:cNvPr id="18" name="Textplatzhalter 17"/>
          <p:cNvSpPr>
            <a:spLocks noGrp="1"/>
          </p:cNvSpPr>
          <p:nvPr>
            <p:ph type="body" sz="quarter" idx="10"/>
          </p:nvPr>
        </p:nvSpPr>
        <p:spPr/>
        <p:txBody>
          <a:bodyPr/>
          <a:lstStyle/>
          <a:p>
            <a:endParaRPr lang="en-US"/>
          </a:p>
        </p:txBody>
      </p:sp>
      <p:cxnSp>
        <p:nvCxnSpPr>
          <p:cNvPr id="4" name="Gerade Verbindung mit Pfeil 3"/>
          <p:cNvCxnSpPr/>
          <p:nvPr/>
        </p:nvCxnSpPr>
        <p:spPr>
          <a:xfrm>
            <a:off x="2095480" y="5643578"/>
            <a:ext cx="5072098" cy="158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rot="5400000">
            <a:off x="344455" y="3893347"/>
            <a:ext cx="35004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4363944" y="5715016"/>
            <a:ext cx="731932" cy="369332"/>
          </a:xfrm>
          <a:prstGeom prst="rect">
            <a:avLst/>
          </a:prstGeom>
          <a:noFill/>
        </p:spPr>
        <p:txBody>
          <a:bodyPr wrap="none" rtlCol="0">
            <a:spAutoFit/>
          </a:bodyPr>
          <a:lstStyle/>
          <a:p>
            <a:r>
              <a:rPr lang="en-US" dirty="0" smtClean="0">
                <a:latin typeface="Arial" pitchFamily="34" charset="0"/>
                <a:cs typeface="Arial" pitchFamily="34" charset="0"/>
              </a:rPr>
              <a:t>Effort</a:t>
            </a:r>
            <a:endParaRPr lang="en-US" dirty="0">
              <a:latin typeface="Arial" pitchFamily="34" charset="0"/>
              <a:cs typeface="Arial" pitchFamily="34" charset="0"/>
            </a:endParaRPr>
          </a:p>
        </p:txBody>
      </p:sp>
      <p:sp>
        <p:nvSpPr>
          <p:cNvPr id="7" name="Textfeld 6"/>
          <p:cNvSpPr txBox="1"/>
          <p:nvPr/>
        </p:nvSpPr>
        <p:spPr>
          <a:xfrm rot="16200000">
            <a:off x="1495387" y="3502473"/>
            <a:ext cx="569387" cy="369332"/>
          </a:xfrm>
          <a:prstGeom prst="rect">
            <a:avLst/>
          </a:prstGeom>
          <a:noFill/>
        </p:spPr>
        <p:txBody>
          <a:bodyPr wrap="none" rtlCol="0">
            <a:spAutoFi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9" name="Gerade Verbindung 8"/>
          <p:cNvCxnSpPr/>
          <p:nvPr/>
        </p:nvCxnSpPr>
        <p:spPr>
          <a:xfrm>
            <a:off x="1809728" y="3000372"/>
            <a:ext cx="6929486" cy="1588"/>
          </a:xfrm>
          <a:prstGeom prst="line">
            <a:avLst/>
          </a:prstGeom>
          <a:ln w="381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rot="5400000">
            <a:off x="4812742" y="4569390"/>
            <a:ext cx="2999604" cy="444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381760" y="3857628"/>
            <a:ext cx="2809423" cy="923330"/>
          </a:xfrm>
          <a:prstGeom prst="rect">
            <a:avLst/>
          </a:prstGeom>
          <a:noFill/>
        </p:spPr>
        <p:txBody>
          <a:bodyPr wrap="none" rtlCol="0">
            <a:spAutoFit/>
          </a:bodyPr>
          <a:lstStyle/>
          <a:p>
            <a:r>
              <a:rPr lang="en-US" dirty="0" smtClean="0">
                <a:latin typeface="Arial" pitchFamily="34" charset="0"/>
                <a:cs typeface="Arial" pitchFamily="34" charset="0"/>
              </a:rPr>
              <a:t>Revenue is constant, </a:t>
            </a:r>
          </a:p>
          <a:p>
            <a:r>
              <a:rPr lang="en-US" dirty="0" smtClean="0">
                <a:latin typeface="Arial" pitchFamily="34" charset="0"/>
                <a:cs typeface="Arial" pitchFamily="34" charset="0"/>
              </a:rPr>
              <a:t>Regardless effort applied </a:t>
            </a:r>
            <a:br>
              <a:rPr lang="en-US" dirty="0" smtClean="0">
                <a:latin typeface="Arial" pitchFamily="34" charset="0"/>
                <a:cs typeface="Arial" pitchFamily="34" charset="0"/>
              </a:rPr>
            </a:br>
            <a:r>
              <a:rPr lang="en-US" dirty="0" smtClean="0">
                <a:latin typeface="Arial" pitchFamily="34" charset="0"/>
                <a:cs typeface="Arial" pitchFamily="34" charset="0"/>
              </a:rPr>
              <a:t>or delivery date</a:t>
            </a:r>
            <a:endParaRPr lang="en-US" dirty="0">
              <a:latin typeface="Arial" pitchFamily="34" charset="0"/>
              <a:cs typeface="Arial" pitchFamily="34" charset="0"/>
            </a:endParaRPr>
          </a:p>
        </p:txBody>
      </p:sp>
      <p:sp>
        <p:nvSpPr>
          <p:cNvPr id="12" name="Textfeld 11"/>
          <p:cNvSpPr txBox="1"/>
          <p:nvPr/>
        </p:nvSpPr>
        <p:spPr>
          <a:xfrm>
            <a:off x="3902092" y="2631040"/>
            <a:ext cx="1018227" cy="369332"/>
          </a:xfrm>
          <a:prstGeom prst="rect">
            <a:avLst/>
          </a:prstGeom>
          <a:noFill/>
        </p:spPr>
        <p:txBody>
          <a:bodyPr wrap="none" rtlCol="0">
            <a:spAutoFit/>
          </a:bodyPr>
          <a:lstStyle/>
          <a:p>
            <a:r>
              <a:rPr lang="en-US" dirty="0" smtClean="0">
                <a:latin typeface="Arial" pitchFamily="34" charset="0"/>
                <a:cs typeface="Arial" pitchFamily="34" charset="0"/>
              </a:rPr>
              <a:t>revenue</a:t>
            </a:r>
            <a:endParaRPr lang="en-US" dirty="0">
              <a:latin typeface="Arial" pitchFamily="34" charset="0"/>
              <a:cs typeface="Arial" pitchFamily="34" charset="0"/>
            </a:endParaRPr>
          </a:p>
        </p:txBody>
      </p:sp>
      <p:cxnSp>
        <p:nvCxnSpPr>
          <p:cNvPr id="13" name="Gerade Verbindung mit Pfeil 12"/>
          <p:cNvCxnSpPr/>
          <p:nvPr/>
        </p:nvCxnSpPr>
        <p:spPr>
          <a:xfrm>
            <a:off x="2095480" y="3000372"/>
            <a:ext cx="5786478" cy="2714644"/>
          </a:xfrm>
          <a:prstGeom prst="straightConnector1">
            <a:avLst/>
          </a:prstGeom>
          <a:ln w="571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rot="1502973">
            <a:off x="4764958" y="3982779"/>
            <a:ext cx="697627" cy="369332"/>
          </a:xfrm>
          <a:prstGeom prst="rect">
            <a:avLst/>
          </a:prstGeom>
          <a:noFill/>
        </p:spPr>
        <p:txBody>
          <a:bodyPr wrap="none" rtlCol="0">
            <a:spAutoFit/>
          </a:bodyPr>
          <a:lstStyle/>
          <a:p>
            <a:r>
              <a:rPr lang="en-US" dirty="0" smtClean="0">
                <a:latin typeface="Arial" pitchFamily="34" charset="0"/>
                <a:cs typeface="Arial" pitchFamily="34" charset="0"/>
              </a:rPr>
              <a:t>profit</a:t>
            </a:r>
            <a:endParaRPr lang="en-US" dirty="0">
              <a:latin typeface="Arial" pitchFamily="34" charset="0"/>
              <a:cs typeface="Arial" pitchFamily="34" charset="0"/>
            </a:endParaRPr>
          </a:p>
        </p:txBody>
      </p:sp>
      <p:cxnSp>
        <p:nvCxnSpPr>
          <p:cNvPr id="16" name="Gerade Verbindung mit Pfeil 15"/>
          <p:cNvCxnSpPr/>
          <p:nvPr/>
        </p:nvCxnSpPr>
        <p:spPr>
          <a:xfrm>
            <a:off x="2095480" y="3000372"/>
            <a:ext cx="6357982" cy="1588"/>
          </a:xfrm>
          <a:prstGeom prst="straightConnector1">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6" name="Gerade Verbindung mit Pfeil 15"/>
          <p:cNvCxnSpPr/>
          <p:nvPr/>
        </p:nvCxnSpPr>
        <p:spPr>
          <a:xfrm flipV="1">
            <a:off x="6310322" y="3000372"/>
            <a:ext cx="928694" cy="9524"/>
          </a:xfrm>
          <a:prstGeom prst="straightConnector1">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Titel 3"/>
          <p:cNvSpPr>
            <a:spLocks noGrp="1"/>
          </p:cNvSpPr>
          <p:nvPr>
            <p:ph type="title"/>
          </p:nvPr>
        </p:nvSpPr>
        <p:spPr/>
        <p:txBody>
          <a:bodyPr>
            <a:normAutofit fontScale="90000"/>
          </a:bodyPr>
          <a:lstStyle/>
          <a:p>
            <a:r>
              <a:rPr lang="en-US" dirty="0" smtClean="0"/>
              <a:t>Time and Materials with Fixed Scope and a Cost Ceiling</a:t>
            </a:r>
            <a:br>
              <a:rPr lang="en-US" dirty="0" smtClean="0"/>
            </a:br>
            <a:r>
              <a:rPr lang="en-US" dirty="0" smtClean="0"/>
              <a:t>“Heads I win, tails you lose!”</a:t>
            </a:r>
            <a:endParaRPr lang="en-US" dirty="0"/>
          </a:p>
        </p:txBody>
      </p:sp>
      <p:cxnSp>
        <p:nvCxnSpPr>
          <p:cNvPr id="8" name="Gerade Verbindung mit Pfeil 7"/>
          <p:cNvCxnSpPr/>
          <p:nvPr/>
        </p:nvCxnSpPr>
        <p:spPr>
          <a:xfrm>
            <a:off x="2095480" y="5643578"/>
            <a:ext cx="5072098" cy="158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rot="5400000">
            <a:off x="344455" y="3893347"/>
            <a:ext cx="35004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4363944" y="5715016"/>
            <a:ext cx="731932" cy="369332"/>
          </a:xfrm>
          <a:prstGeom prst="rect">
            <a:avLst/>
          </a:prstGeom>
          <a:noFill/>
        </p:spPr>
        <p:txBody>
          <a:bodyPr wrap="none" rtlCol="0">
            <a:spAutoFit/>
          </a:bodyPr>
          <a:lstStyle/>
          <a:p>
            <a:r>
              <a:rPr lang="en-US" dirty="0" smtClean="0">
                <a:latin typeface="Arial" pitchFamily="34" charset="0"/>
                <a:cs typeface="Arial" pitchFamily="34" charset="0"/>
              </a:rPr>
              <a:t>Effort</a:t>
            </a:r>
            <a:endParaRPr lang="en-US" dirty="0">
              <a:latin typeface="Arial" pitchFamily="34" charset="0"/>
              <a:cs typeface="Arial" pitchFamily="34" charset="0"/>
            </a:endParaRPr>
          </a:p>
        </p:txBody>
      </p:sp>
      <p:sp>
        <p:nvSpPr>
          <p:cNvPr id="11" name="Textfeld 10"/>
          <p:cNvSpPr txBox="1"/>
          <p:nvPr/>
        </p:nvSpPr>
        <p:spPr>
          <a:xfrm rot="16200000">
            <a:off x="1495387" y="3502473"/>
            <a:ext cx="569387" cy="369332"/>
          </a:xfrm>
          <a:prstGeom prst="rect">
            <a:avLst/>
          </a:prstGeom>
          <a:noFill/>
        </p:spPr>
        <p:txBody>
          <a:bodyPr wrap="none" rtlCol="0">
            <a:spAutoFi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12" name="Gerade Verbindung mit Pfeil 11"/>
          <p:cNvCxnSpPr/>
          <p:nvPr/>
        </p:nvCxnSpPr>
        <p:spPr>
          <a:xfrm flipV="1">
            <a:off x="2095480" y="3000372"/>
            <a:ext cx="4214842" cy="2643206"/>
          </a:xfrm>
          <a:prstGeom prst="straightConnector1">
            <a:avLst/>
          </a:prstGeom>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1809728" y="3000372"/>
            <a:ext cx="6929486" cy="1588"/>
          </a:xfrm>
          <a:prstGeom prst="line">
            <a:avLst/>
          </a:prstGeom>
          <a:ln w="381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rot="5400000">
            <a:off x="4808298" y="4570184"/>
            <a:ext cx="2999604" cy="444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6381760" y="4000504"/>
            <a:ext cx="3121367" cy="646331"/>
          </a:xfrm>
          <a:prstGeom prst="rect">
            <a:avLst/>
          </a:prstGeom>
          <a:noFill/>
        </p:spPr>
        <p:txBody>
          <a:bodyPr wrap="none" rtlCol="0">
            <a:spAutoFit/>
          </a:bodyPr>
          <a:lstStyle/>
          <a:p>
            <a:r>
              <a:rPr lang="en-US" dirty="0" smtClean="0">
                <a:latin typeface="Arial" pitchFamily="34" charset="0"/>
                <a:cs typeface="Arial" pitchFamily="34" charset="0"/>
              </a:rPr>
              <a:t>Work stops when all </a:t>
            </a:r>
            <a:br>
              <a:rPr lang="en-US" dirty="0" smtClean="0">
                <a:latin typeface="Arial" pitchFamily="34" charset="0"/>
                <a:cs typeface="Arial" pitchFamily="34" charset="0"/>
              </a:rPr>
            </a:br>
            <a:r>
              <a:rPr lang="en-US" dirty="0" smtClean="0">
                <a:latin typeface="Arial" pitchFamily="34" charset="0"/>
                <a:cs typeface="Arial" pitchFamily="34" charset="0"/>
              </a:rPr>
              <a:t>requirements have been met</a:t>
            </a:r>
            <a:endParaRPr lang="en-US" dirty="0">
              <a:latin typeface="Arial" pitchFamily="34" charset="0"/>
              <a:cs typeface="Arial" pitchFamily="34" charset="0"/>
            </a:endParaRPr>
          </a:p>
        </p:txBody>
      </p:sp>
      <p:sp>
        <p:nvSpPr>
          <p:cNvPr id="26" name="Textfeld 25"/>
          <p:cNvSpPr txBox="1"/>
          <p:nvPr/>
        </p:nvSpPr>
        <p:spPr>
          <a:xfrm rot="19685018">
            <a:off x="3402026" y="4170307"/>
            <a:ext cx="1018227" cy="369332"/>
          </a:xfrm>
          <a:prstGeom prst="rect">
            <a:avLst/>
          </a:prstGeom>
          <a:noFill/>
        </p:spPr>
        <p:txBody>
          <a:bodyPr wrap="none" rtlCol="0">
            <a:spAutoFit/>
          </a:bodyPr>
          <a:lstStyle/>
          <a:p>
            <a:r>
              <a:rPr lang="en-US" dirty="0" smtClean="0">
                <a:latin typeface="Arial" pitchFamily="34" charset="0"/>
                <a:cs typeface="Arial" pitchFamily="34" charset="0"/>
              </a:rPr>
              <a:t>revenue</a:t>
            </a:r>
            <a:endParaRPr lang="en-US" dirty="0">
              <a:latin typeface="Arial" pitchFamily="34" charset="0"/>
              <a:cs typeface="Arial" pitchFamily="34" charset="0"/>
            </a:endParaRPr>
          </a:p>
        </p:txBody>
      </p:sp>
      <p:cxnSp>
        <p:nvCxnSpPr>
          <p:cNvPr id="27" name="Gerade Verbindung mit Pfeil 26"/>
          <p:cNvCxnSpPr/>
          <p:nvPr/>
        </p:nvCxnSpPr>
        <p:spPr>
          <a:xfrm flipV="1">
            <a:off x="2095480" y="5000636"/>
            <a:ext cx="4214842" cy="642942"/>
          </a:xfrm>
          <a:prstGeom prst="straightConnector1">
            <a:avLst/>
          </a:prstGeom>
          <a:ln w="571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rot="10800000">
            <a:off x="6310322" y="5000636"/>
            <a:ext cx="1285884" cy="806402"/>
          </a:xfrm>
          <a:prstGeom prst="straightConnector1">
            <a:avLst/>
          </a:prstGeom>
          <a:ln w="571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rot="21013990">
            <a:off x="4140640" y="4942816"/>
            <a:ext cx="697627" cy="369332"/>
          </a:xfrm>
          <a:prstGeom prst="rect">
            <a:avLst/>
          </a:prstGeom>
          <a:noFill/>
        </p:spPr>
        <p:txBody>
          <a:bodyPr wrap="none" rtlCol="0">
            <a:spAutoFit/>
          </a:bodyPr>
          <a:lstStyle/>
          <a:p>
            <a:r>
              <a:rPr lang="en-US" dirty="0" smtClean="0">
                <a:latin typeface="Arial" pitchFamily="34" charset="0"/>
                <a:cs typeface="Arial" pitchFamily="34" charset="0"/>
              </a:rPr>
              <a:t>profit</a:t>
            </a:r>
            <a:endParaRPr lang="en-US"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Phased Development</a:t>
            </a:r>
            <a:endParaRPr lang="en-US" dirty="0"/>
          </a:p>
        </p:txBody>
      </p:sp>
      <p:sp>
        <p:nvSpPr>
          <p:cNvPr id="28" name="Textplatzhalter 27"/>
          <p:cNvSpPr>
            <a:spLocks noGrp="1"/>
          </p:cNvSpPr>
          <p:nvPr>
            <p:ph type="body" sz="quarter" idx="10"/>
          </p:nvPr>
        </p:nvSpPr>
        <p:spPr/>
        <p:txBody>
          <a:bodyPr/>
          <a:lstStyle/>
          <a:p>
            <a:endParaRPr lang="en-US"/>
          </a:p>
        </p:txBody>
      </p:sp>
      <p:cxnSp>
        <p:nvCxnSpPr>
          <p:cNvPr id="10" name="Gerade Verbindung mit Pfeil 9"/>
          <p:cNvCxnSpPr/>
          <p:nvPr/>
        </p:nvCxnSpPr>
        <p:spPr>
          <a:xfrm>
            <a:off x="2095480" y="5643578"/>
            <a:ext cx="5072098" cy="158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rot="5400000">
            <a:off x="344455" y="3893347"/>
            <a:ext cx="35004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4363944" y="5715016"/>
            <a:ext cx="731932" cy="369332"/>
          </a:xfrm>
          <a:prstGeom prst="rect">
            <a:avLst/>
          </a:prstGeom>
          <a:noFill/>
        </p:spPr>
        <p:txBody>
          <a:bodyPr wrap="none" rtlCol="0">
            <a:spAutoFit/>
          </a:bodyPr>
          <a:lstStyle/>
          <a:p>
            <a:r>
              <a:rPr lang="en-US" dirty="0" smtClean="0">
                <a:latin typeface="Arial" pitchFamily="34" charset="0"/>
                <a:cs typeface="Arial" pitchFamily="34" charset="0"/>
              </a:rPr>
              <a:t>Effort</a:t>
            </a:r>
            <a:endParaRPr lang="en-US" dirty="0">
              <a:latin typeface="Arial" pitchFamily="34" charset="0"/>
              <a:cs typeface="Arial" pitchFamily="34" charset="0"/>
            </a:endParaRPr>
          </a:p>
        </p:txBody>
      </p:sp>
      <p:sp>
        <p:nvSpPr>
          <p:cNvPr id="13" name="Textfeld 12"/>
          <p:cNvSpPr txBox="1"/>
          <p:nvPr/>
        </p:nvSpPr>
        <p:spPr>
          <a:xfrm rot="16200000">
            <a:off x="1495387" y="3502473"/>
            <a:ext cx="569387" cy="369332"/>
          </a:xfrm>
          <a:prstGeom prst="rect">
            <a:avLst/>
          </a:prstGeom>
          <a:noFill/>
        </p:spPr>
        <p:txBody>
          <a:bodyPr wrap="none" rtlCol="0">
            <a:spAutoFi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15" name="Gerade Verbindung 14"/>
          <p:cNvCxnSpPr/>
          <p:nvPr/>
        </p:nvCxnSpPr>
        <p:spPr>
          <a:xfrm>
            <a:off x="1809728" y="4982776"/>
            <a:ext cx="6929486" cy="1588"/>
          </a:xfrm>
          <a:prstGeom prst="line">
            <a:avLst/>
          </a:prstGeom>
          <a:ln w="381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rot="5400000">
            <a:off x="4808298" y="4274114"/>
            <a:ext cx="2999604" cy="444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2381232" y="2071678"/>
            <a:ext cx="4762842" cy="646331"/>
          </a:xfrm>
          <a:prstGeom prst="rect">
            <a:avLst/>
          </a:prstGeom>
          <a:noFill/>
        </p:spPr>
        <p:txBody>
          <a:bodyPr wrap="none" rtlCol="0">
            <a:spAutoFit/>
          </a:bodyPr>
          <a:lstStyle/>
          <a:p>
            <a:pPr algn="ctr"/>
            <a:r>
              <a:rPr lang="en-US" dirty="0" smtClean="0">
                <a:latin typeface="Arial" pitchFamily="34" charset="0"/>
                <a:cs typeface="Arial" pitchFamily="34" charset="0"/>
              </a:rPr>
              <a:t>Project delivers functionality ~quarterly</a:t>
            </a:r>
            <a:br>
              <a:rPr lang="en-US" dirty="0" smtClean="0">
                <a:latin typeface="Arial" pitchFamily="34" charset="0"/>
                <a:cs typeface="Arial" pitchFamily="34" charset="0"/>
              </a:rPr>
            </a:br>
            <a:r>
              <a:rPr lang="en-US" dirty="0" smtClean="0">
                <a:latin typeface="Arial" pitchFamily="34" charset="0"/>
                <a:cs typeface="Arial" pitchFamily="34" charset="0"/>
              </a:rPr>
              <a:t>Budget &amp; Priorities adjusted quarterly as well</a:t>
            </a:r>
            <a:endParaRPr lang="en-US" dirty="0">
              <a:latin typeface="Arial" pitchFamily="34" charset="0"/>
              <a:cs typeface="Arial" pitchFamily="34" charset="0"/>
            </a:endParaRPr>
          </a:p>
        </p:txBody>
      </p:sp>
      <p:sp>
        <p:nvSpPr>
          <p:cNvPr id="18" name="Textfeld 17"/>
          <p:cNvSpPr txBox="1"/>
          <p:nvPr/>
        </p:nvSpPr>
        <p:spPr>
          <a:xfrm rot="19685018">
            <a:off x="2044704" y="4956125"/>
            <a:ext cx="1018227" cy="369332"/>
          </a:xfrm>
          <a:prstGeom prst="rect">
            <a:avLst/>
          </a:prstGeom>
          <a:noFill/>
        </p:spPr>
        <p:txBody>
          <a:bodyPr wrap="none" rtlCol="0">
            <a:spAutoFit/>
          </a:bodyPr>
          <a:lstStyle/>
          <a:p>
            <a:r>
              <a:rPr lang="en-US" dirty="0" smtClean="0">
                <a:latin typeface="Arial" pitchFamily="34" charset="0"/>
                <a:cs typeface="Arial" pitchFamily="34" charset="0"/>
              </a:rPr>
              <a:t>revenue</a:t>
            </a:r>
            <a:endParaRPr lang="en-US" dirty="0">
              <a:latin typeface="Arial" pitchFamily="34" charset="0"/>
              <a:cs typeface="Arial" pitchFamily="34" charset="0"/>
            </a:endParaRPr>
          </a:p>
        </p:txBody>
      </p:sp>
      <p:sp>
        <p:nvSpPr>
          <p:cNvPr id="20" name="Textfeld 19"/>
          <p:cNvSpPr txBox="1"/>
          <p:nvPr/>
        </p:nvSpPr>
        <p:spPr>
          <a:xfrm rot="21013990">
            <a:off x="6408031" y="5200007"/>
            <a:ext cx="697627" cy="369332"/>
          </a:xfrm>
          <a:prstGeom prst="rect">
            <a:avLst/>
          </a:prstGeom>
          <a:noFill/>
        </p:spPr>
        <p:txBody>
          <a:bodyPr wrap="none" rtlCol="0">
            <a:spAutoFit/>
          </a:bodyPr>
          <a:lstStyle/>
          <a:p>
            <a:r>
              <a:rPr lang="en-US" dirty="0" smtClean="0">
                <a:latin typeface="Arial" pitchFamily="34" charset="0"/>
                <a:cs typeface="Arial" pitchFamily="34" charset="0"/>
              </a:rPr>
              <a:t>profit</a:t>
            </a:r>
            <a:endParaRPr lang="en-US" dirty="0">
              <a:latin typeface="Arial" pitchFamily="34" charset="0"/>
              <a:cs typeface="Arial" pitchFamily="34" charset="0"/>
            </a:endParaRPr>
          </a:p>
        </p:txBody>
      </p:sp>
      <p:cxnSp>
        <p:nvCxnSpPr>
          <p:cNvPr id="22" name="Gerade Verbindung mit Pfeil 21"/>
          <p:cNvCxnSpPr/>
          <p:nvPr/>
        </p:nvCxnSpPr>
        <p:spPr>
          <a:xfrm rot="5400000">
            <a:off x="1649309" y="4274114"/>
            <a:ext cx="2999604" cy="444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rot="5400000">
            <a:off x="2702305" y="4274114"/>
            <a:ext cx="2999604" cy="444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rot="5400000">
            <a:off x="3755301" y="4274114"/>
            <a:ext cx="2999604" cy="444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uppieren 30"/>
          <p:cNvGrpSpPr/>
          <p:nvPr/>
        </p:nvGrpSpPr>
        <p:grpSpPr>
          <a:xfrm>
            <a:off x="2095480" y="5000636"/>
            <a:ext cx="1071570" cy="642942"/>
            <a:chOff x="2095480" y="5000636"/>
            <a:chExt cx="1071570" cy="642942"/>
          </a:xfrm>
        </p:grpSpPr>
        <p:cxnSp>
          <p:nvCxnSpPr>
            <p:cNvPr id="19" name="Gerade Verbindung mit Pfeil 18"/>
            <p:cNvCxnSpPr/>
            <p:nvPr/>
          </p:nvCxnSpPr>
          <p:spPr>
            <a:xfrm flipV="1">
              <a:off x="2095480" y="5500702"/>
              <a:ext cx="1071570" cy="142876"/>
            </a:xfrm>
            <a:prstGeom prst="straightConnector1">
              <a:avLst/>
            </a:prstGeom>
            <a:ln w="571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V="1">
              <a:off x="2095480" y="5000636"/>
              <a:ext cx="1071570" cy="642942"/>
            </a:xfrm>
            <a:prstGeom prst="straightConnector1">
              <a:avLst/>
            </a:prstGeom>
            <a:ln w="5715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uppieren 31"/>
          <p:cNvGrpSpPr/>
          <p:nvPr/>
        </p:nvGrpSpPr>
        <p:grpSpPr>
          <a:xfrm>
            <a:off x="3167050" y="5000636"/>
            <a:ext cx="1071570" cy="642942"/>
            <a:chOff x="2095480" y="5000636"/>
            <a:chExt cx="1071570" cy="642942"/>
          </a:xfrm>
        </p:grpSpPr>
        <p:cxnSp>
          <p:nvCxnSpPr>
            <p:cNvPr id="33" name="Gerade Verbindung mit Pfeil 32"/>
            <p:cNvCxnSpPr/>
            <p:nvPr/>
          </p:nvCxnSpPr>
          <p:spPr>
            <a:xfrm flipV="1">
              <a:off x="2095480" y="5500702"/>
              <a:ext cx="1071570" cy="142876"/>
            </a:xfrm>
            <a:prstGeom prst="straightConnector1">
              <a:avLst/>
            </a:prstGeom>
            <a:ln w="571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flipV="1">
              <a:off x="2095480" y="5000636"/>
              <a:ext cx="1071570" cy="642942"/>
            </a:xfrm>
            <a:prstGeom prst="straightConnector1">
              <a:avLst/>
            </a:prstGeom>
            <a:ln w="5715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5" name="Gruppieren 34"/>
          <p:cNvGrpSpPr/>
          <p:nvPr/>
        </p:nvGrpSpPr>
        <p:grpSpPr>
          <a:xfrm>
            <a:off x="4167182" y="5000636"/>
            <a:ext cx="1071570" cy="642942"/>
            <a:chOff x="2095480" y="5000636"/>
            <a:chExt cx="1071570" cy="642942"/>
          </a:xfrm>
        </p:grpSpPr>
        <p:cxnSp>
          <p:nvCxnSpPr>
            <p:cNvPr id="36" name="Gerade Verbindung mit Pfeil 35"/>
            <p:cNvCxnSpPr/>
            <p:nvPr/>
          </p:nvCxnSpPr>
          <p:spPr>
            <a:xfrm flipV="1">
              <a:off x="2095480" y="5500702"/>
              <a:ext cx="1071570" cy="142876"/>
            </a:xfrm>
            <a:prstGeom prst="straightConnector1">
              <a:avLst/>
            </a:prstGeom>
            <a:ln w="571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2095480" y="5000636"/>
              <a:ext cx="1071570" cy="642942"/>
            </a:xfrm>
            <a:prstGeom prst="straightConnector1">
              <a:avLst/>
            </a:prstGeom>
            <a:ln w="5715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a:xfrm>
            <a:off x="5238752" y="5000636"/>
            <a:ext cx="1071570" cy="642942"/>
            <a:chOff x="2095480" y="5000636"/>
            <a:chExt cx="1071570" cy="642942"/>
          </a:xfrm>
        </p:grpSpPr>
        <p:cxnSp>
          <p:nvCxnSpPr>
            <p:cNvPr id="39" name="Gerade Verbindung mit Pfeil 38"/>
            <p:cNvCxnSpPr/>
            <p:nvPr/>
          </p:nvCxnSpPr>
          <p:spPr>
            <a:xfrm flipV="1">
              <a:off x="2095480" y="5500702"/>
              <a:ext cx="1071570" cy="142876"/>
            </a:xfrm>
            <a:prstGeom prst="straightConnector1">
              <a:avLst/>
            </a:prstGeom>
            <a:ln w="571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V="1">
              <a:off x="2095480" y="5000636"/>
              <a:ext cx="1071570" cy="642942"/>
            </a:xfrm>
            <a:prstGeom prst="straightConnector1">
              <a:avLst/>
            </a:prstGeom>
            <a:ln w="5715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Fixed Profit</a:t>
            </a:r>
            <a:endParaRPr lang="en-US" dirty="0"/>
          </a:p>
        </p:txBody>
      </p:sp>
      <p:sp>
        <p:nvSpPr>
          <p:cNvPr id="22" name="Textplatzhalter 21"/>
          <p:cNvSpPr>
            <a:spLocks noGrp="1"/>
          </p:cNvSpPr>
          <p:nvPr>
            <p:ph type="body" sz="quarter" idx="10"/>
          </p:nvPr>
        </p:nvSpPr>
        <p:spPr/>
        <p:txBody>
          <a:bodyPr/>
          <a:lstStyle/>
          <a:p>
            <a:endParaRPr lang="en-US"/>
          </a:p>
        </p:txBody>
      </p:sp>
      <p:cxnSp>
        <p:nvCxnSpPr>
          <p:cNvPr id="10" name="Gerade Verbindung mit Pfeil 9"/>
          <p:cNvCxnSpPr/>
          <p:nvPr/>
        </p:nvCxnSpPr>
        <p:spPr>
          <a:xfrm>
            <a:off x="2095480" y="5643578"/>
            <a:ext cx="5072098" cy="158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rot="5400000">
            <a:off x="344455" y="3893347"/>
            <a:ext cx="35004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4363944" y="5715016"/>
            <a:ext cx="731932" cy="369332"/>
          </a:xfrm>
          <a:prstGeom prst="rect">
            <a:avLst/>
          </a:prstGeom>
          <a:noFill/>
        </p:spPr>
        <p:txBody>
          <a:bodyPr wrap="none" rtlCol="0">
            <a:spAutoFit/>
          </a:bodyPr>
          <a:lstStyle/>
          <a:p>
            <a:r>
              <a:rPr lang="en-US" dirty="0" smtClean="0">
                <a:latin typeface="Arial" pitchFamily="34" charset="0"/>
                <a:cs typeface="Arial" pitchFamily="34" charset="0"/>
              </a:rPr>
              <a:t>Effort</a:t>
            </a:r>
            <a:endParaRPr lang="en-US" dirty="0">
              <a:latin typeface="Arial" pitchFamily="34" charset="0"/>
              <a:cs typeface="Arial" pitchFamily="34" charset="0"/>
            </a:endParaRPr>
          </a:p>
        </p:txBody>
      </p:sp>
      <p:sp>
        <p:nvSpPr>
          <p:cNvPr id="13" name="Textfeld 12"/>
          <p:cNvSpPr txBox="1"/>
          <p:nvPr/>
        </p:nvSpPr>
        <p:spPr>
          <a:xfrm rot="16200000">
            <a:off x="1495387" y="3502473"/>
            <a:ext cx="569387" cy="369332"/>
          </a:xfrm>
          <a:prstGeom prst="rect">
            <a:avLst/>
          </a:prstGeom>
          <a:noFill/>
        </p:spPr>
        <p:txBody>
          <a:bodyPr wrap="none" rtlCol="0">
            <a:spAutoFi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14" name="Gerade Verbindung mit Pfeil 13"/>
          <p:cNvCxnSpPr/>
          <p:nvPr/>
        </p:nvCxnSpPr>
        <p:spPr>
          <a:xfrm flipV="1">
            <a:off x="2095480" y="3000372"/>
            <a:ext cx="4214842" cy="2643206"/>
          </a:xfrm>
          <a:prstGeom prst="straightConnector1">
            <a:avLst/>
          </a:prstGeom>
          <a:ln w="57150">
            <a:solidFill>
              <a:srgbClr val="00B05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1809728" y="3000372"/>
            <a:ext cx="6929486" cy="1588"/>
          </a:xfrm>
          <a:prstGeom prst="line">
            <a:avLst/>
          </a:prstGeom>
          <a:ln w="381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rot="5400000">
            <a:off x="4812742" y="4569390"/>
            <a:ext cx="2999604" cy="444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6381760" y="3857628"/>
            <a:ext cx="3198311" cy="646331"/>
          </a:xfrm>
          <a:prstGeom prst="rect">
            <a:avLst/>
          </a:prstGeom>
          <a:noFill/>
        </p:spPr>
        <p:txBody>
          <a:bodyPr wrap="none" rtlCol="0">
            <a:spAutoFit/>
          </a:bodyPr>
          <a:lstStyle/>
          <a:p>
            <a:r>
              <a:rPr lang="en-US" dirty="0" smtClean="0">
                <a:latin typeface="Arial" pitchFamily="34" charset="0"/>
                <a:cs typeface="Arial" pitchFamily="34" charset="0"/>
              </a:rPr>
              <a:t>After target completion date,</a:t>
            </a:r>
            <a:br>
              <a:rPr lang="en-US" dirty="0" smtClean="0">
                <a:latin typeface="Arial" pitchFamily="34" charset="0"/>
                <a:cs typeface="Arial" pitchFamily="34" charset="0"/>
              </a:rPr>
            </a:br>
            <a:r>
              <a:rPr lang="en-US" dirty="0" smtClean="0">
                <a:latin typeface="Arial" pitchFamily="34" charset="0"/>
                <a:cs typeface="Arial" pitchFamily="34" charset="0"/>
              </a:rPr>
              <a:t>Supplier works at cost</a:t>
            </a:r>
            <a:endParaRPr lang="en-US" dirty="0">
              <a:latin typeface="Arial" pitchFamily="34" charset="0"/>
              <a:cs typeface="Arial" pitchFamily="34" charset="0"/>
            </a:endParaRPr>
          </a:p>
        </p:txBody>
      </p:sp>
      <p:sp>
        <p:nvSpPr>
          <p:cNvPr id="18" name="Textfeld 17"/>
          <p:cNvSpPr txBox="1"/>
          <p:nvPr/>
        </p:nvSpPr>
        <p:spPr>
          <a:xfrm rot="19685018">
            <a:off x="3402026" y="4170307"/>
            <a:ext cx="1018227" cy="369332"/>
          </a:xfrm>
          <a:prstGeom prst="rect">
            <a:avLst/>
          </a:prstGeom>
          <a:noFill/>
        </p:spPr>
        <p:txBody>
          <a:bodyPr wrap="none" rtlCol="0">
            <a:spAutoFit/>
          </a:bodyPr>
          <a:lstStyle/>
          <a:p>
            <a:r>
              <a:rPr lang="en-US" dirty="0" smtClean="0">
                <a:latin typeface="Arial" pitchFamily="34" charset="0"/>
                <a:cs typeface="Arial" pitchFamily="34" charset="0"/>
              </a:rPr>
              <a:t>revenue</a:t>
            </a:r>
            <a:endParaRPr lang="en-US" dirty="0">
              <a:latin typeface="Arial" pitchFamily="34" charset="0"/>
              <a:cs typeface="Arial" pitchFamily="34" charset="0"/>
            </a:endParaRPr>
          </a:p>
        </p:txBody>
      </p:sp>
      <p:cxnSp>
        <p:nvCxnSpPr>
          <p:cNvPr id="19" name="Gerade Verbindung mit Pfeil 18"/>
          <p:cNvCxnSpPr/>
          <p:nvPr/>
        </p:nvCxnSpPr>
        <p:spPr>
          <a:xfrm flipV="1">
            <a:off x="2095480" y="5000636"/>
            <a:ext cx="4214842" cy="642942"/>
          </a:xfrm>
          <a:prstGeom prst="straightConnector1">
            <a:avLst/>
          </a:prstGeom>
          <a:ln w="57150">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rot="21013990">
            <a:off x="4140640" y="4942816"/>
            <a:ext cx="697627" cy="369332"/>
          </a:xfrm>
          <a:prstGeom prst="rect">
            <a:avLst/>
          </a:prstGeom>
          <a:noFill/>
        </p:spPr>
        <p:txBody>
          <a:bodyPr wrap="none" rtlCol="0">
            <a:spAutoFit/>
          </a:bodyPr>
          <a:lstStyle/>
          <a:p>
            <a:r>
              <a:rPr lang="en-US" dirty="0" smtClean="0">
                <a:latin typeface="Arial" pitchFamily="34" charset="0"/>
                <a:cs typeface="Arial" pitchFamily="34" charset="0"/>
              </a:rPr>
              <a:t>profit</a:t>
            </a:r>
            <a:endParaRPr lang="en-US" dirty="0">
              <a:latin typeface="Arial" pitchFamily="34" charset="0"/>
              <a:cs typeface="Arial" pitchFamily="34" charset="0"/>
            </a:endParaRPr>
          </a:p>
        </p:txBody>
      </p:sp>
      <p:cxnSp>
        <p:nvCxnSpPr>
          <p:cNvPr id="21" name="Gerade Verbindung mit Pfeil 20"/>
          <p:cNvCxnSpPr/>
          <p:nvPr/>
        </p:nvCxnSpPr>
        <p:spPr>
          <a:xfrm>
            <a:off x="6381760" y="5000636"/>
            <a:ext cx="2071702" cy="1588"/>
          </a:xfrm>
          <a:prstGeom prst="straightConnector1">
            <a:avLst/>
          </a:prstGeom>
          <a:ln w="5715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V="1">
            <a:off x="6310322" y="2571744"/>
            <a:ext cx="2000264" cy="427040"/>
          </a:xfrm>
          <a:prstGeom prst="straightConnector1">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Bonus / Penalty Clauses</a:t>
            </a:r>
            <a:endParaRPr lang="en-US" dirty="0"/>
          </a:p>
        </p:txBody>
      </p:sp>
      <p:cxnSp>
        <p:nvCxnSpPr>
          <p:cNvPr id="24" name="Gerade Verbindung mit Pfeil 23"/>
          <p:cNvCxnSpPr/>
          <p:nvPr/>
        </p:nvCxnSpPr>
        <p:spPr>
          <a:xfrm>
            <a:off x="2095480" y="5643578"/>
            <a:ext cx="5072098" cy="158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a:off x="344455" y="3893347"/>
            <a:ext cx="35004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4363944" y="5715016"/>
            <a:ext cx="731932" cy="369332"/>
          </a:xfrm>
          <a:prstGeom prst="rect">
            <a:avLst/>
          </a:prstGeom>
          <a:noFill/>
        </p:spPr>
        <p:txBody>
          <a:bodyPr wrap="none" rtlCol="0">
            <a:spAutoFit/>
          </a:bodyPr>
          <a:lstStyle/>
          <a:p>
            <a:r>
              <a:rPr lang="en-US" dirty="0" smtClean="0">
                <a:latin typeface="Arial" pitchFamily="34" charset="0"/>
                <a:cs typeface="Arial" pitchFamily="34" charset="0"/>
              </a:rPr>
              <a:t>Effort</a:t>
            </a:r>
            <a:endParaRPr lang="en-US" dirty="0">
              <a:latin typeface="Arial" pitchFamily="34" charset="0"/>
              <a:cs typeface="Arial" pitchFamily="34" charset="0"/>
            </a:endParaRPr>
          </a:p>
        </p:txBody>
      </p:sp>
      <p:sp>
        <p:nvSpPr>
          <p:cNvPr id="27" name="Textfeld 26"/>
          <p:cNvSpPr txBox="1"/>
          <p:nvPr/>
        </p:nvSpPr>
        <p:spPr>
          <a:xfrm rot="16200000">
            <a:off x="1495387" y="3502473"/>
            <a:ext cx="569387" cy="369332"/>
          </a:xfrm>
          <a:prstGeom prst="rect">
            <a:avLst/>
          </a:prstGeom>
          <a:noFill/>
        </p:spPr>
        <p:txBody>
          <a:bodyPr wrap="none" rtlCol="0">
            <a:spAutoFi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28" name="Gerade Verbindung 27"/>
          <p:cNvCxnSpPr/>
          <p:nvPr/>
        </p:nvCxnSpPr>
        <p:spPr>
          <a:xfrm>
            <a:off x="1809728" y="3000372"/>
            <a:ext cx="6929486" cy="1588"/>
          </a:xfrm>
          <a:prstGeom prst="line">
            <a:avLst/>
          </a:prstGeom>
          <a:ln w="381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rot="5400000">
            <a:off x="4812742" y="4569390"/>
            <a:ext cx="2999604" cy="444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6310322" y="4357694"/>
            <a:ext cx="2095445" cy="369332"/>
          </a:xfrm>
          <a:prstGeom prst="rect">
            <a:avLst/>
          </a:prstGeom>
          <a:noFill/>
        </p:spPr>
        <p:txBody>
          <a:bodyPr wrap="none" rtlCol="0">
            <a:spAutoFit/>
          </a:bodyPr>
          <a:lstStyle/>
          <a:p>
            <a:r>
              <a:rPr lang="en-US" smtClean="0">
                <a:latin typeface="Arial" pitchFamily="34" charset="0"/>
                <a:cs typeface="Arial" pitchFamily="34" charset="0"/>
              </a:rPr>
              <a:t>Agreed target date</a:t>
            </a:r>
            <a:endParaRPr lang="en-US">
              <a:latin typeface="Arial" pitchFamily="34" charset="0"/>
              <a:cs typeface="Arial" pitchFamily="34" charset="0"/>
            </a:endParaRPr>
          </a:p>
        </p:txBody>
      </p:sp>
      <p:sp>
        <p:nvSpPr>
          <p:cNvPr id="31" name="Textfeld 30"/>
          <p:cNvSpPr txBox="1"/>
          <p:nvPr/>
        </p:nvSpPr>
        <p:spPr>
          <a:xfrm>
            <a:off x="3902092" y="2631040"/>
            <a:ext cx="1018227" cy="369332"/>
          </a:xfrm>
          <a:prstGeom prst="rect">
            <a:avLst/>
          </a:prstGeom>
          <a:noFill/>
        </p:spPr>
        <p:txBody>
          <a:bodyPr wrap="none" rtlCol="0">
            <a:spAutoFit/>
          </a:bodyPr>
          <a:lstStyle/>
          <a:p>
            <a:r>
              <a:rPr lang="en-US" dirty="0" smtClean="0">
                <a:latin typeface="Arial" pitchFamily="34" charset="0"/>
                <a:cs typeface="Arial" pitchFamily="34" charset="0"/>
              </a:rPr>
              <a:t>revenue</a:t>
            </a:r>
            <a:endParaRPr lang="en-US" dirty="0">
              <a:latin typeface="Arial" pitchFamily="34" charset="0"/>
              <a:cs typeface="Arial" pitchFamily="34" charset="0"/>
            </a:endParaRPr>
          </a:p>
        </p:txBody>
      </p:sp>
      <p:cxnSp>
        <p:nvCxnSpPr>
          <p:cNvPr id="32" name="Gerade Verbindung mit Pfeil 31"/>
          <p:cNvCxnSpPr/>
          <p:nvPr/>
        </p:nvCxnSpPr>
        <p:spPr>
          <a:xfrm>
            <a:off x="2095480" y="3000372"/>
            <a:ext cx="5786478" cy="2714644"/>
          </a:xfrm>
          <a:prstGeom prst="straightConnector1">
            <a:avLst/>
          </a:prstGeom>
          <a:ln w="571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rot="1502973">
            <a:off x="4281431" y="3786605"/>
            <a:ext cx="697627" cy="369332"/>
          </a:xfrm>
          <a:prstGeom prst="rect">
            <a:avLst/>
          </a:prstGeom>
          <a:noFill/>
        </p:spPr>
        <p:txBody>
          <a:bodyPr wrap="none" rtlCol="0">
            <a:spAutoFit/>
          </a:bodyPr>
          <a:lstStyle/>
          <a:p>
            <a:r>
              <a:rPr lang="en-US" dirty="0" smtClean="0">
                <a:latin typeface="Arial" pitchFamily="34" charset="0"/>
                <a:cs typeface="Arial" pitchFamily="34" charset="0"/>
              </a:rPr>
              <a:t>profit</a:t>
            </a:r>
            <a:endParaRPr lang="en-US" dirty="0">
              <a:latin typeface="Arial" pitchFamily="34" charset="0"/>
              <a:cs typeface="Arial" pitchFamily="34" charset="0"/>
            </a:endParaRPr>
          </a:p>
        </p:txBody>
      </p:sp>
      <p:sp>
        <p:nvSpPr>
          <p:cNvPr id="35" name="Gleichschenkliges Dreieck 34"/>
          <p:cNvSpPr/>
          <p:nvPr/>
        </p:nvSpPr>
        <p:spPr>
          <a:xfrm>
            <a:off x="5238752" y="2500306"/>
            <a:ext cx="1060704" cy="485772"/>
          </a:xfrm>
          <a:prstGeom prst="triangle">
            <a:avLst>
              <a:gd name="adj" fmla="val 0"/>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Gleichschenkliges Dreieck 46"/>
          <p:cNvSpPr/>
          <p:nvPr/>
        </p:nvSpPr>
        <p:spPr>
          <a:xfrm rot="10800000">
            <a:off x="6310322" y="3000372"/>
            <a:ext cx="2071702" cy="1000132"/>
          </a:xfrm>
          <a:prstGeom prst="triangle">
            <a:avLst>
              <a:gd name="adj"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Gerade Verbindung mit Pfeil 33"/>
          <p:cNvCxnSpPr/>
          <p:nvPr/>
        </p:nvCxnSpPr>
        <p:spPr>
          <a:xfrm>
            <a:off x="2095480" y="3000372"/>
            <a:ext cx="6357982" cy="1588"/>
          </a:xfrm>
          <a:prstGeom prst="straightConnector1">
            <a:avLst/>
          </a:prstGeom>
          <a:ln w="571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p:nvCxnSpPr>
        <p:spPr>
          <a:xfrm rot="5400000" flipH="1">
            <a:off x="4995866" y="4242596"/>
            <a:ext cx="485772"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a:off x="5238752" y="4000504"/>
            <a:ext cx="2214578" cy="20717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rot="16200000" flipH="1" flipV="1">
            <a:off x="7138212" y="5742795"/>
            <a:ext cx="48577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Legende mit Linie 3 (Markierungsleiste) 58"/>
          <p:cNvSpPr/>
          <p:nvPr/>
        </p:nvSpPr>
        <p:spPr>
          <a:xfrm>
            <a:off x="5024438" y="1857364"/>
            <a:ext cx="1071570" cy="428628"/>
          </a:xfrm>
          <a:prstGeom prst="accentCallout3">
            <a:avLst>
              <a:gd name="adj1" fmla="val 18750"/>
              <a:gd name="adj2" fmla="val -8333"/>
              <a:gd name="adj3" fmla="val 20782"/>
              <a:gd name="adj4" fmla="val -41048"/>
              <a:gd name="adj5" fmla="val 97968"/>
              <a:gd name="adj6" fmla="val -41861"/>
              <a:gd name="adj7" fmla="val 196265"/>
              <a:gd name="adj8" fmla="val 9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Bonus</a:t>
            </a:r>
            <a:endParaRPr lang="en-US" dirty="0">
              <a:latin typeface="Arial" pitchFamily="34" charset="0"/>
              <a:cs typeface="Arial" pitchFamily="34" charset="0"/>
            </a:endParaRPr>
          </a:p>
        </p:txBody>
      </p:sp>
      <p:sp>
        <p:nvSpPr>
          <p:cNvPr id="60" name="Legende mit Linie 3 (Markierungsleiste) 59"/>
          <p:cNvSpPr/>
          <p:nvPr/>
        </p:nvSpPr>
        <p:spPr>
          <a:xfrm flipH="1">
            <a:off x="7810520" y="2285992"/>
            <a:ext cx="1071570" cy="428628"/>
          </a:xfrm>
          <a:prstGeom prst="accentCallout3">
            <a:avLst>
              <a:gd name="adj1" fmla="val 18750"/>
              <a:gd name="adj2" fmla="val -8333"/>
              <a:gd name="adj3" fmla="val 20782"/>
              <a:gd name="adj4" fmla="val -41048"/>
              <a:gd name="adj5" fmla="val 97968"/>
              <a:gd name="adj6" fmla="val -41861"/>
              <a:gd name="adj7" fmla="val 285661"/>
              <a:gd name="adj8" fmla="val 36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Penalty</a:t>
            </a:r>
            <a:endParaRPr lang="en-US"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“Money for Nothing, Changes for Free”</a:t>
            </a:r>
            <a:endParaRPr lang="en-US" dirty="0"/>
          </a:p>
        </p:txBody>
      </p:sp>
      <p:sp>
        <p:nvSpPr>
          <p:cNvPr id="31" name="Textplatzhalter 30"/>
          <p:cNvSpPr>
            <a:spLocks noGrp="1"/>
          </p:cNvSpPr>
          <p:nvPr>
            <p:ph type="body" sz="quarter" idx="10"/>
          </p:nvPr>
        </p:nvSpPr>
        <p:spPr/>
        <p:txBody>
          <a:bodyPr/>
          <a:lstStyle/>
          <a:p>
            <a:endParaRPr lang="en-US"/>
          </a:p>
        </p:txBody>
      </p:sp>
      <p:sp>
        <p:nvSpPr>
          <p:cNvPr id="12" name="Freihandform 11"/>
          <p:cNvSpPr/>
          <p:nvPr/>
        </p:nvSpPr>
        <p:spPr>
          <a:xfrm>
            <a:off x="2095480" y="3000372"/>
            <a:ext cx="4214842" cy="2713901"/>
          </a:xfrm>
          <a:custGeom>
            <a:avLst/>
            <a:gdLst>
              <a:gd name="connsiteX0" fmla="*/ 0 w 5747657"/>
              <a:gd name="connsiteY0" fmla="*/ 3396343 h 3556000"/>
              <a:gd name="connsiteX1" fmla="*/ 1698171 w 5747657"/>
              <a:gd name="connsiteY1" fmla="*/ 3082834 h 3556000"/>
              <a:gd name="connsiteX2" fmla="*/ 3683726 w 5747657"/>
              <a:gd name="connsiteY2" fmla="*/ 557348 h 3556000"/>
              <a:gd name="connsiteX3" fmla="*/ 5747657 w 5747657"/>
              <a:gd name="connsiteY3" fmla="*/ 0 h 3556000"/>
              <a:gd name="connsiteX0" fmla="*/ 0 w 5747657"/>
              <a:gd name="connsiteY0" fmla="*/ 3396343 h 3476171"/>
              <a:gd name="connsiteX1" fmla="*/ 1864825 w 5747657"/>
              <a:gd name="connsiteY1" fmla="*/ 2654182 h 3476171"/>
              <a:gd name="connsiteX2" fmla="*/ 3683726 w 5747657"/>
              <a:gd name="connsiteY2" fmla="*/ 557348 h 3476171"/>
              <a:gd name="connsiteX3" fmla="*/ 5747657 w 5747657"/>
              <a:gd name="connsiteY3" fmla="*/ 0 h 3476171"/>
              <a:gd name="connsiteX0" fmla="*/ 0 w 5747657"/>
              <a:gd name="connsiteY0" fmla="*/ 3396343 h 3476171"/>
              <a:gd name="connsiteX1" fmla="*/ 2271776 w 5747657"/>
              <a:gd name="connsiteY1" fmla="*/ 2797034 h 3476171"/>
              <a:gd name="connsiteX2" fmla="*/ 3683726 w 5747657"/>
              <a:gd name="connsiteY2" fmla="*/ 557348 h 3476171"/>
              <a:gd name="connsiteX3" fmla="*/ 5747657 w 5747657"/>
              <a:gd name="connsiteY3" fmla="*/ 0 h 3476171"/>
              <a:gd name="connsiteX0" fmla="*/ 0 w 5747657"/>
              <a:gd name="connsiteY0" fmla="*/ 3448067 h 3527895"/>
              <a:gd name="connsiteX1" fmla="*/ 2271776 w 5747657"/>
              <a:gd name="connsiteY1" fmla="*/ 2848758 h 3527895"/>
              <a:gd name="connsiteX2" fmla="*/ 3683727 w 5747657"/>
              <a:gd name="connsiteY2" fmla="*/ 466172 h 3527895"/>
              <a:gd name="connsiteX3" fmla="*/ 5747657 w 5747657"/>
              <a:gd name="connsiteY3" fmla="*/ 51724 h 3527895"/>
            </a:gdLst>
            <a:ahLst/>
            <a:cxnLst>
              <a:cxn ang="0">
                <a:pos x="connsiteX0" y="connsiteY0"/>
              </a:cxn>
              <a:cxn ang="0">
                <a:pos x="connsiteX1" y="connsiteY1"/>
              </a:cxn>
              <a:cxn ang="0">
                <a:pos x="connsiteX2" y="connsiteY2"/>
              </a:cxn>
              <a:cxn ang="0">
                <a:pos x="connsiteX3" y="connsiteY3"/>
              </a:cxn>
            </a:cxnLst>
            <a:rect l="l" t="t" r="r" b="b"/>
            <a:pathLst>
              <a:path w="5747657" h="3527895">
                <a:moveTo>
                  <a:pt x="0" y="3448067"/>
                </a:moveTo>
                <a:cubicBezTo>
                  <a:pt x="542108" y="3527895"/>
                  <a:pt x="1657822" y="3345740"/>
                  <a:pt x="2271776" y="2848758"/>
                </a:cubicBezTo>
                <a:cubicBezTo>
                  <a:pt x="2885730" y="2351776"/>
                  <a:pt x="3104414" y="932344"/>
                  <a:pt x="3683727" y="466172"/>
                </a:cubicBezTo>
                <a:cubicBezTo>
                  <a:pt x="4263041" y="0"/>
                  <a:pt x="5053148" y="73495"/>
                  <a:pt x="5747657" y="51724"/>
                </a:cubicBezTo>
              </a:path>
            </a:pathLst>
          </a:custGeom>
          <a:noFill/>
          <a:ln w="38100">
            <a:solidFill>
              <a:srgbClr val="7030A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gende mit Linie 2 15"/>
          <p:cNvSpPr/>
          <p:nvPr/>
        </p:nvSpPr>
        <p:spPr>
          <a:xfrm flipH="1">
            <a:off x="1595414" y="2143116"/>
            <a:ext cx="2214578" cy="500066"/>
          </a:xfrm>
          <a:prstGeom prst="borderCallout2">
            <a:avLst>
              <a:gd name="adj1" fmla="val 18750"/>
              <a:gd name="adj2" fmla="val -8333"/>
              <a:gd name="adj3" fmla="val 18750"/>
              <a:gd name="adj4" fmla="val -16667"/>
              <a:gd name="adj5" fmla="val 215441"/>
              <a:gd name="adj6" fmla="val -44243"/>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cs typeface="Arial" pitchFamily="34" charset="0"/>
              </a:rPr>
              <a:t>Business value achieved, </a:t>
            </a:r>
            <a:br>
              <a:rPr lang="en-US" sz="1400" dirty="0" smtClean="0">
                <a:latin typeface="Arial" pitchFamily="34" charset="0"/>
                <a:cs typeface="Arial" pitchFamily="34" charset="0"/>
              </a:rPr>
            </a:br>
            <a:r>
              <a:rPr lang="en-US" sz="1400" dirty="0" smtClean="0">
                <a:latin typeface="Arial" pitchFamily="34" charset="0"/>
                <a:cs typeface="Arial" pitchFamily="34" charset="0"/>
              </a:rPr>
              <a:t>so work stops</a:t>
            </a:r>
            <a:endParaRPr lang="en-US" sz="1400" dirty="0">
              <a:latin typeface="Arial" pitchFamily="34" charset="0"/>
              <a:cs typeface="Arial" pitchFamily="34" charset="0"/>
            </a:endParaRPr>
          </a:p>
        </p:txBody>
      </p:sp>
      <p:cxnSp>
        <p:nvCxnSpPr>
          <p:cNvPr id="21" name="Gerade Verbindung mit Pfeil 20"/>
          <p:cNvCxnSpPr/>
          <p:nvPr/>
        </p:nvCxnSpPr>
        <p:spPr>
          <a:xfrm>
            <a:off x="2095480" y="5643578"/>
            <a:ext cx="5072098" cy="158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rot="5400000">
            <a:off x="344455" y="3893347"/>
            <a:ext cx="35004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4363944" y="5715016"/>
            <a:ext cx="731932" cy="369332"/>
          </a:xfrm>
          <a:prstGeom prst="rect">
            <a:avLst/>
          </a:prstGeom>
          <a:noFill/>
        </p:spPr>
        <p:txBody>
          <a:bodyPr wrap="none" rtlCol="0">
            <a:spAutoFit/>
          </a:bodyPr>
          <a:lstStyle/>
          <a:p>
            <a:r>
              <a:rPr lang="en-US" dirty="0" smtClean="0">
                <a:latin typeface="Arial" pitchFamily="34" charset="0"/>
                <a:cs typeface="Arial" pitchFamily="34" charset="0"/>
              </a:rPr>
              <a:t>Effort</a:t>
            </a:r>
            <a:endParaRPr lang="en-US" dirty="0">
              <a:latin typeface="Arial" pitchFamily="34" charset="0"/>
              <a:cs typeface="Arial" pitchFamily="34" charset="0"/>
            </a:endParaRPr>
          </a:p>
        </p:txBody>
      </p:sp>
      <p:sp>
        <p:nvSpPr>
          <p:cNvPr id="24" name="Textfeld 23"/>
          <p:cNvSpPr txBox="1"/>
          <p:nvPr/>
        </p:nvSpPr>
        <p:spPr>
          <a:xfrm rot="16200000">
            <a:off x="1495387" y="3502473"/>
            <a:ext cx="569387" cy="369332"/>
          </a:xfrm>
          <a:prstGeom prst="rect">
            <a:avLst/>
          </a:prstGeom>
          <a:noFill/>
        </p:spPr>
        <p:txBody>
          <a:bodyPr wrap="none" rtlCol="0">
            <a:spAutoFit/>
          </a:bodyPr>
          <a:lstStyle/>
          <a:p>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25" name="Gerade Verbindung mit Pfeil 24"/>
          <p:cNvCxnSpPr/>
          <p:nvPr/>
        </p:nvCxnSpPr>
        <p:spPr>
          <a:xfrm flipV="1">
            <a:off x="2095480" y="3000372"/>
            <a:ext cx="4214842" cy="2643206"/>
          </a:xfrm>
          <a:prstGeom prst="straightConnector1">
            <a:avLst/>
          </a:prstGeom>
          <a:ln w="571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1809728" y="3000372"/>
            <a:ext cx="6929486" cy="1588"/>
          </a:xfrm>
          <a:prstGeom prst="line">
            <a:avLst/>
          </a:prstGeom>
          <a:ln w="381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rot="5400000">
            <a:off x="4808298" y="4570184"/>
            <a:ext cx="2999604" cy="444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6381760" y="3714752"/>
            <a:ext cx="2946640" cy="369332"/>
          </a:xfrm>
          <a:prstGeom prst="rect">
            <a:avLst/>
          </a:prstGeom>
          <a:noFill/>
        </p:spPr>
        <p:txBody>
          <a:bodyPr wrap="none" rtlCol="0">
            <a:spAutoFit/>
          </a:bodyPr>
          <a:lstStyle/>
          <a:p>
            <a:r>
              <a:rPr lang="en-US" dirty="0" smtClean="0">
                <a:latin typeface="Arial" pitchFamily="34" charset="0"/>
                <a:cs typeface="Arial" pitchFamily="34" charset="0"/>
              </a:rPr>
              <a:t>Estimate to do “everything”</a:t>
            </a:r>
            <a:endParaRPr lang="en-US" dirty="0">
              <a:latin typeface="Arial" pitchFamily="34" charset="0"/>
              <a:cs typeface="Arial" pitchFamily="34" charset="0"/>
            </a:endParaRPr>
          </a:p>
        </p:txBody>
      </p:sp>
      <p:sp>
        <p:nvSpPr>
          <p:cNvPr id="29" name="Textfeld 28"/>
          <p:cNvSpPr txBox="1"/>
          <p:nvPr/>
        </p:nvSpPr>
        <p:spPr>
          <a:xfrm rot="19685018">
            <a:off x="3402026" y="4170307"/>
            <a:ext cx="1018227" cy="369332"/>
          </a:xfrm>
          <a:prstGeom prst="rect">
            <a:avLst/>
          </a:prstGeom>
          <a:noFill/>
        </p:spPr>
        <p:txBody>
          <a:bodyPr wrap="none" rtlCol="0">
            <a:spAutoFit/>
          </a:bodyPr>
          <a:lstStyle/>
          <a:p>
            <a:r>
              <a:rPr lang="en-US" dirty="0" smtClean="0">
                <a:latin typeface="Arial" pitchFamily="34" charset="0"/>
                <a:cs typeface="Arial" pitchFamily="34" charset="0"/>
              </a:rPr>
              <a:t>revenue</a:t>
            </a:r>
            <a:endParaRPr lang="en-US" dirty="0">
              <a:latin typeface="Arial" pitchFamily="34" charset="0"/>
              <a:cs typeface="Arial" pitchFamily="34" charset="0"/>
            </a:endParaRPr>
          </a:p>
        </p:txBody>
      </p:sp>
      <p:cxnSp>
        <p:nvCxnSpPr>
          <p:cNvPr id="30" name="Gerade Verbindung mit Pfeil 29"/>
          <p:cNvCxnSpPr/>
          <p:nvPr/>
        </p:nvCxnSpPr>
        <p:spPr>
          <a:xfrm flipV="1">
            <a:off x="2095480" y="5000636"/>
            <a:ext cx="4214842" cy="642942"/>
          </a:xfrm>
          <a:prstGeom prst="straightConnector1">
            <a:avLst/>
          </a:prstGeom>
          <a:ln w="571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rot="21013990">
            <a:off x="4140640" y="4942816"/>
            <a:ext cx="697627" cy="369332"/>
          </a:xfrm>
          <a:prstGeom prst="rect">
            <a:avLst/>
          </a:prstGeom>
          <a:noFill/>
        </p:spPr>
        <p:txBody>
          <a:bodyPr wrap="none" rtlCol="0">
            <a:spAutoFit/>
          </a:bodyPr>
          <a:lstStyle/>
          <a:p>
            <a:r>
              <a:rPr lang="en-US" dirty="0" smtClean="0">
                <a:latin typeface="Arial" pitchFamily="34" charset="0"/>
                <a:cs typeface="Arial" pitchFamily="34" charset="0"/>
              </a:rPr>
              <a:t>profit</a:t>
            </a:r>
            <a:endParaRPr lang="en-US" dirty="0">
              <a:latin typeface="Arial" pitchFamily="34" charset="0"/>
              <a:cs typeface="Arial" pitchFamily="34" charset="0"/>
            </a:endParaRPr>
          </a:p>
        </p:txBody>
      </p:sp>
      <p:cxnSp>
        <p:nvCxnSpPr>
          <p:cNvPr id="46" name="Gerade Verbindung mit Pfeil 45"/>
          <p:cNvCxnSpPr/>
          <p:nvPr/>
        </p:nvCxnSpPr>
        <p:spPr>
          <a:xfrm rot="5400000">
            <a:off x="3379537" y="4497952"/>
            <a:ext cx="2999604" cy="4445"/>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flipV="1">
            <a:off x="4953000" y="3000372"/>
            <a:ext cx="1357322" cy="857256"/>
          </a:xfrm>
          <a:prstGeom prst="straightConnector1">
            <a:avLst/>
          </a:prstGeom>
          <a:ln w="571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hteck 51"/>
          <p:cNvSpPr/>
          <p:nvPr/>
        </p:nvSpPr>
        <p:spPr>
          <a:xfrm>
            <a:off x="4881562" y="4929198"/>
            <a:ext cx="1428760" cy="285752"/>
          </a:xfrm>
          <a:prstGeom prst="rect">
            <a:avLst/>
          </a:prstGeom>
          <a:solidFill>
            <a:srgbClr val="FFFF00"/>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Gerade Verbindung mit Pfeil 52"/>
          <p:cNvCxnSpPr/>
          <p:nvPr/>
        </p:nvCxnSpPr>
        <p:spPr>
          <a:xfrm flipV="1">
            <a:off x="4953000" y="5000636"/>
            <a:ext cx="1357322" cy="214314"/>
          </a:xfrm>
          <a:prstGeom prst="straightConnector1">
            <a:avLst/>
          </a:prstGeom>
          <a:ln w="571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Legende mit Linie 2 54"/>
          <p:cNvSpPr/>
          <p:nvPr/>
        </p:nvSpPr>
        <p:spPr>
          <a:xfrm>
            <a:off x="6953264" y="5143512"/>
            <a:ext cx="1571636" cy="428628"/>
          </a:xfrm>
          <a:prstGeom prst="borderCallout2">
            <a:avLst>
              <a:gd name="adj1" fmla="val 18750"/>
              <a:gd name="adj2" fmla="val -8333"/>
              <a:gd name="adj3" fmla="val 18750"/>
              <a:gd name="adj4" fmla="val -16667"/>
              <a:gd name="adj5" fmla="val -6018"/>
              <a:gd name="adj6" fmla="val -50714"/>
            </a:avLst>
          </a:prstGeom>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cs typeface="Arial" pitchFamily="34" charset="0"/>
              </a:rPr>
              <a:t>“Missing Profit”</a:t>
            </a:r>
          </a:p>
        </p:txBody>
      </p:sp>
      <p:sp>
        <p:nvSpPr>
          <p:cNvPr id="56" name="Textfeld 55"/>
          <p:cNvSpPr txBox="1"/>
          <p:nvPr/>
        </p:nvSpPr>
        <p:spPr>
          <a:xfrm>
            <a:off x="3578295" y="4845618"/>
            <a:ext cx="517449" cy="369332"/>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none" rtlCol="0">
            <a:spAutoFit/>
          </a:bodyPr>
          <a:lstStyle/>
          <a:p>
            <a:r>
              <a:rPr lang="de-CH" dirty="0" smtClean="0"/>
              <a:t>ROI</a:t>
            </a:r>
            <a:endParaRPr 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lvl="0"/>
            <a:r>
              <a:rPr lang="en-US" dirty="0" smtClean="0"/>
              <a:t>Joint Ventures</a:t>
            </a:r>
            <a:endParaRPr lang="en-US" dirty="0"/>
          </a:p>
        </p:txBody>
      </p:sp>
      <p:pic>
        <p:nvPicPr>
          <p:cNvPr id="5122" name="Picture 2"/>
          <p:cNvPicPr>
            <a:picLocks noGrp="1" noChangeAspect="1" noChangeArrowheads="1"/>
          </p:cNvPicPr>
          <p:nvPr>
            <p:ph idx="1"/>
          </p:nvPr>
        </p:nvPicPr>
        <p:blipFill>
          <a:blip r:embed="rId3"/>
          <a:stretch>
            <a:fillRect/>
          </a:stretch>
        </p:blipFill>
        <p:spPr bwMode="auto">
          <a:xfrm>
            <a:off x="1678542" y="1714500"/>
            <a:ext cx="6594953" cy="4411663"/>
          </a:xfrm>
          <a:prstGeom prst="rect">
            <a:avLst/>
          </a:prstGeom>
          <a:noFill/>
          <a:ln w="9525">
            <a:noFill/>
            <a:miter lim="800000"/>
            <a:headEnd/>
            <a:tailEnd/>
          </a:ln>
          <a:effectLst/>
        </p:spPr>
      </p:pic>
      <p:sp>
        <p:nvSpPr>
          <p:cNvPr id="8" name="Textplatzhalter 7"/>
          <p:cNvSpPr>
            <a:spLocks noGrp="1"/>
          </p:cNvSpPr>
          <p:nvPr>
            <p:ph type="body" sz="quarter" idx="10"/>
          </p:nvPr>
        </p:nvSpPr>
        <p:spPr/>
        <p:txBody>
          <a:bodyPr/>
          <a:lstStyle/>
          <a:p>
            <a:r>
              <a:rPr lang="en-US" dirty="0" smtClean="0"/>
              <a:t>Photo courtesy of </a:t>
            </a:r>
            <a:r>
              <a:rPr lang="en-US" dirty="0" err="1" smtClean="0">
                <a:hlinkClick r:id="rId4"/>
              </a:rPr>
              <a:t>hydropeek</a:t>
            </a:r>
            <a:r>
              <a:rPr lang="en-US" dirty="0" smtClean="0"/>
              <a:t> @ flickr</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2000" dirty="0" smtClean="0"/>
              <a:t>You are the customer, you are the salesman, you are the project leader.</a:t>
            </a:r>
            <a:br>
              <a:rPr lang="en-US" sz="2000" dirty="0" smtClean="0"/>
            </a:br>
            <a:r>
              <a:rPr lang="en-US" sz="2000" dirty="0" smtClean="0"/>
              <a:t>How do you contract for agile software development services?</a:t>
            </a:r>
            <a:endParaRPr lang="en-US" sz="2000" dirty="0"/>
          </a:p>
        </p:txBody>
      </p:sp>
      <p:pic>
        <p:nvPicPr>
          <p:cNvPr id="8" name="Picture 2" descr="F:\work\Talks\Jugs-2008-08\Pics\man Aramanda Fotolia.jpg"/>
          <p:cNvPicPr>
            <a:picLocks noGrp="1" noChangeAspect="1" noChangeArrowheads="1"/>
          </p:cNvPicPr>
          <p:nvPr>
            <p:ph idx="1"/>
          </p:nvPr>
        </p:nvPicPr>
        <p:blipFill>
          <a:blip r:embed="rId3"/>
          <a:stretch>
            <a:fillRect/>
          </a:stretch>
        </p:blipFill>
        <p:spPr bwMode="auto">
          <a:xfrm>
            <a:off x="1739145" y="1714501"/>
            <a:ext cx="6474146" cy="4411663"/>
          </a:xfrm>
          <a:prstGeom prst="rect">
            <a:avLst/>
          </a:prstGeom>
          <a:noFill/>
        </p:spPr>
      </p:pic>
      <p:sp>
        <p:nvSpPr>
          <p:cNvPr id="9" name="Rechteck 8"/>
          <p:cNvSpPr/>
          <p:nvPr/>
        </p:nvSpPr>
        <p:spPr>
          <a:xfrm>
            <a:off x="728520" y="6352097"/>
            <a:ext cx="1204653" cy="191478"/>
          </a:xfrm>
          <a:prstGeom prst="rect">
            <a:avLst/>
          </a:prstGeom>
        </p:spPr>
        <p:txBody>
          <a:bodyPr wrap="none" lIns="82945" tIns="41473" rIns="82945" bIns="41473">
            <a:spAutoFit/>
          </a:bodyPr>
          <a:lstStyle/>
          <a:p>
            <a:r>
              <a:rPr lang="de-DE" sz="700" dirty="0" smtClean="0"/>
              <a:t>Photo © </a:t>
            </a:r>
            <a:r>
              <a:rPr lang="de-DE" sz="700" dirty="0" err="1" smtClean="0"/>
              <a:t>Aramanda</a:t>
            </a:r>
            <a:r>
              <a:rPr lang="de-DE" sz="700" dirty="0" smtClean="0"/>
              <a:t> - </a:t>
            </a:r>
            <a:r>
              <a:rPr lang="de-DE" sz="700" dirty="0" err="1" smtClean="0"/>
              <a:t>Fotolia</a:t>
            </a:r>
            <a:endParaRPr lang="de-DE" sz="700"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t>Recommendations</a:t>
            </a:r>
            <a:r>
              <a:rPr lang="en-US" dirty="0" smtClean="0"/>
              <a:t> and Questions (</a:t>
            </a:r>
            <a:r>
              <a:rPr lang="en-US" dirty="0" smtClean="0"/>
              <a:t>?)</a:t>
            </a:r>
            <a:endParaRPr lang="en-US" dirty="0"/>
          </a:p>
        </p:txBody>
      </p:sp>
      <p:pic>
        <p:nvPicPr>
          <p:cNvPr id="179201" name="Picture 1" descr="F:\work\Scrum\Pictures\fotalia\leonardo viti - question.jpg"/>
          <p:cNvPicPr>
            <a:picLocks noGrp="1" noChangeAspect="1" noChangeArrowheads="1"/>
          </p:cNvPicPr>
          <p:nvPr>
            <p:ph idx="1"/>
          </p:nvPr>
        </p:nvPicPr>
        <p:blipFill>
          <a:blip r:embed="rId3"/>
          <a:stretch>
            <a:fillRect/>
          </a:stretch>
        </p:blipFill>
        <p:spPr>
          <a:xfrm>
            <a:off x="1667271" y="1714500"/>
            <a:ext cx="6617495" cy="4411663"/>
          </a:xfrm>
        </p:spPr>
      </p:pic>
      <p:sp>
        <p:nvSpPr>
          <p:cNvPr id="10" name="Textplatzhalter 9"/>
          <p:cNvSpPr>
            <a:spLocks noGrp="1"/>
          </p:cNvSpPr>
          <p:nvPr>
            <p:ph type="body" sz="quarter" idx="10"/>
          </p:nvPr>
        </p:nvSpPr>
        <p:spPr/>
        <p:txBody>
          <a:bodyPr/>
          <a:lstStyle/>
          <a:p>
            <a:r>
              <a:rPr lang="en-US" sz="800" dirty="0" smtClean="0"/>
              <a:t>Photo © </a:t>
            </a:r>
            <a:r>
              <a:rPr lang="en-US" sz="800" dirty="0" err="1" smtClean="0"/>
              <a:t>leonardo</a:t>
            </a:r>
            <a:r>
              <a:rPr lang="en-US" sz="800" dirty="0" smtClean="0"/>
              <a:t> </a:t>
            </a:r>
            <a:r>
              <a:rPr lang="en-US" sz="800" dirty="0" err="1" smtClean="0"/>
              <a:t>viti</a:t>
            </a:r>
            <a:r>
              <a:rPr lang="en-US" sz="800" dirty="0" smtClean="0"/>
              <a:t> - </a:t>
            </a:r>
            <a:r>
              <a:rPr lang="en-US" sz="800" dirty="0" err="1" smtClean="0"/>
              <a:t>fotolia</a:t>
            </a:r>
            <a:endParaRPr lang="en-US" sz="800"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US" dirty="0" smtClean="0"/>
              <a:t>Further Reading</a:t>
            </a:r>
            <a:endParaRPr lang="en-US" dirty="0"/>
          </a:p>
        </p:txBody>
      </p:sp>
      <p:sp>
        <p:nvSpPr>
          <p:cNvPr id="16386" name="Rectangle 2"/>
          <p:cNvSpPr>
            <a:spLocks noGrp="1" noChangeArrowheads="1"/>
          </p:cNvSpPr>
          <p:nvPr>
            <p:ph type="body" idx="1"/>
          </p:nvPr>
        </p:nvSpPr>
        <p:spPr>
          <a:xfrm>
            <a:off x="541703" y="1714488"/>
            <a:ext cx="4328747" cy="4411675"/>
          </a:xfrm>
        </p:spPr>
        <p:txBody>
          <a:bodyPr>
            <a:normAutofit/>
          </a:bodyPr>
          <a:lstStyle/>
          <a:p>
            <a:pPr algn="l">
              <a:buFont typeface="Arial" pitchFamily="34" charset="0"/>
              <a:buChar char="•"/>
            </a:pPr>
            <a:endParaRPr lang="en-US" dirty="0" smtClean="0"/>
          </a:p>
        </p:txBody>
      </p:sp>
      <p:sp>
        <p:nvSpPr>
          <p:cNvPr id="16387" name="Rectangle 3"/>
          <p:cNvSpPr>
            <a:spLocks noGrp="1" noChangeArrowheads="1"/>
          </p:cNvSpPr>
          <p:nvPr>
            <p:ph type="body" idx="2"/>
          </p:nvPr>
        </p:nvSpPr>
        <p:spPr/>
        <p:txBody>
          <a:bodyPr>
            <a:normAutofit lnSpcReduction="10000"/>
          </a:bodyPr>
          <a:lstStyle/>
          <a:p>
            <a:r>
              <a:rPr lang="en-US" sz="1800" dirty="0" smtClean="0"/>
              <a:t>Peter Stevens</a:t>
            </a:r>
          </a:p>
          <a:p>
            <a:pPr lvl="1"/>
            <a:r>
              <a:rPr lang="en-US" sz="1600" dirty="0" smtClean="0"/>
              <a:t>10 Contracts for your next agile project</a:t>
            </a:r>
            <a:endParaRPr lang="en-US" sz="1600" dirty="0" smtClean="0"/>
          </a:p>
          <a:p>
            <a:pPr lvl="2"/>
            <a:r>
              <a:rPr lang="en-US" sz="1400" dirty="0" smtClean="0"/>
              <a:t>English </a:t>
            </a:r>
            <a:r>
              <a:rPr lang="en-US" sz="1400" dirty="0" smtClean="0"/>
              <a:t>http://tinyurl.com/d3mrec</a:t>
            </a:r>
            <a:endParaRPr lang="en-US" sz="1400" dirty="0" smtClean="0"/>
          </a:p>
          <a:p>
            <a:pPr lvl="2"/>
            <a:r>
              <a:rPr lang="en-US" sz="1400" dirty="0" smtClean="0"/>
              <a:t>French </a:t>
            </a:r>
            <a:r>
              <a:rPr lang="en-US" sz="1400" dirty="0" smtClean="0"/>
              <a:t>http://</a:t>
            </a:r>
            <a:r>
              <a:rPr lang="en-US" sz="1400" dirty="0" err="1" smtClean="0"/>
              <a:t>tinyurl.com/</a:t>
            </a:r>
            <a:r>
              <a:rPr lang="en-US" sz="1400" dirty="0" err="1" smtClean="0"/>
              <a:t>yajqtkz</a:t>
            </a:r>
            <a:endParaRPr lang="en-US" sz="1400" dirty="0" smtClean="0"/>
          </a:p>
          <a:p>
            <a:pPr lvl="1"/>
            <a:r>
              <a:rPr lang="en-US" sz="1600" dirty="0" smtClean="0"/>
              <a:t>Contracting for Agile Projects</a:t>
            </a:r>
          </a:p>
          <a:p>
            <a:pPr lvl="2"/>
            <a:r>
              <a:rPr lang="en-US" sz="1400" dirty="0" smtClean="0"/>
              <a:t>http://tinyurl.com/dbxkj4</a:t>
            </a:r>
            <a:endParaRPr lang="en-US" sz="1400" dirty="0" smtClean="0"/>
          </a:p>
          <a:p>
            <a:pPr lvl="1"/>
            <a:r>
              <a:rPr lang="en-US" sz="1600" dirty="0" smtClean="0"/>
              <a:t>http://scrum-breakfast.</a:t>
            </a:r>
            <a:r>
              <a:rPr lang="en-US" sz="1600" dirty="0" smtClean="0"/>
              <a:t>com</a:t>
            </a:r>
          </a:p>
          <a:p>
            <a:pPr lvl="1"/>
            <a:endParaRPr lang="en-US" sz="1600" dirty="0" smtClean="0"/>
          </a:p>
          <a:p>
            <a:r>
              <a:rPr lang="en-US" sz="1800" dirty="0" smtClean="0"/>
              <a:t>Mary </a:t>
            </a:r>
            <a:r>
              <a:rPr lang="en-US" sz="1800" dirty="0" smtClean="0"/>
              <a:t>&amp; Tom Poppendieck</a:t>
            </a:r>
          </a:p>
          <a:p>
            <a:pPr lvl="1">
              <a:buFont typeface="Arial" pitchFamily="34" charset="0"/>
              <a:buChar char="•"/>
            </a:pPr>
            <a:r>
              <a:rPr lang="en-US" sz="1600" dirty="0" smtClean="0"/>
              <a:t>Lean Software Development:</a:t>
            </a:r>
            <a:r>
              <a:rPr lang="en-US" sz="1600" dirty="0" smtClean="0"/>
              <a:t> </a:t>
            </a:r>
            <a:br>
              <a:rPr lang="en-US" sz="1600" dirty="0" smtClean="0"/>
            </a:br>
            <a:r>
              <a:rPr lang="en-US" sz="1600" dirty="0" smtClean="0"/>
              <a:t>An </a:t>
            </a:r>
            <a:r>
              <a:rPr lang="en-US" sz="1600" dirty="0" smtClean="0"/>
              <a:t>Agile </a:t>
            </a:r>
            <a:r>
              <a:rPr lang="en-US" sz="1600" dirty="0" smtClean="0"/>
              <a:t>Toolkit</a:t>
            </a:r>
            <a:br>
              <a:rPr lang="en-US" sz="1600" dirty="0" smtClean="0"/>
            </a:br>
            <a:endParaRPr lang="en-US" sz="1600" dirty="0" smtClean="0"/>
          </a:p>
          <a:p>
            <a:r>
              <a:rPr lang="de-CH" sz="1800" dirty="0" smtClean="0"/>
              <a:t>Jeff Sutherland </a:t>
            </a:r>
          </a:p>
          <a:p>
            <a:pPr lvl="1"/>
            <a:r>
              <a:rPr lang="de-CH" sz="1600" dirty="0" smtClean="0"/>
              <a:t>Money </a:t>
            </a:r>
            <a:r>
              <a:rPr lang="de-CH" sz="1600" dirty="0" err="1" smtClean="0"/>
              <a:t>for</a:t>
            </a:r>
            <a:r>
              <a:rPr lang="de-CH" sz="1600" dirty="0" smtClean="0"/>
              <a:t> </a:t>
            </a:r>
            <a:r>
              <a:rPr lang="de-CH" sz="1600" dirty="0" err="1" smtClean="0"/>
              <a:t>Nothing</a:t>
            </a:r>
            <a:endParaRPr lang="de-CH" sz="1600" dirty="0" smtClean="0"/>
          </a:p>
          <a:p>
            <a:pPr lvl="2"/>
            <a:r>
              <a:rPr lang="en-US" sz="1400" dirty="0" smtClean="0"/>
              <a:t>http</a:t>
            </a:r>
            <a:r>
              <a:rPr lang="en-US" sz="1400" dirty="0" smtClean="0"/>
              <a:t>://</a:t>
            </a:r>
            <a:r>
              <a:rPr lang="en-US" sz="1400" dirty="0" err="1" smtClean="0"/>
              <a:t>tinyurl.com/cuddvn</a:t>
            </a:r>
            <a:endParaRPr lang="en-US" sz="1400" dirty="0"/>
          </a:p>
        </p:txBody>
      </p:sp>
      <p:pic>
        <p:nvPicPr>
          <p:cNvPr id="8" name="Picture 1"/>
          <p:cNvPicPr>
            <a:picLocks noGrp="1" noChangeAspect="1" noChangeArrowheads="1"/>
          </p:cNvPicPr>
          <p:nvPr>
            <p:ph idx="1"/>
          </p:nvPr>
        </p:nvPicPr>
        <p:blipFill>
          <a:blip r:embed="rId3"/>
          <a:srcRect t="62008" r="416"/>
          <a:stretch>
            <a:fillRect/>
          </a:stretch>
        </p:blipFill>
        <p:spPr>
          <a:xfrm>
            <a:off x="415407" y="2714620"/>
            <a:ext cx="4803268" cy="2755455"/>
          </a:xfrm>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Bon Voyage!</a:t>
            </a:r>
            <a:endParaRPr lang="en-US" dirty="0"/>
          </a:p>
        </p:txBody>
      </p:sp>
      <p:pic>
        <p:nvPicPr>
          <p:cNvPr id="3074" name="Picture 2" descr="F:\work\Scrum\Pictures\fotolia\Olga Lyubkina - twilight zone door.jpg"/>
          <p:cNvPicPr>
            <a:picLocks noGrp="1" noChangeAspect="1" noChangeArrowheads="1"/>
          </p:cNvPicPr>
          <p:nvPr>
            <p:ph idx="1"/>
          </p:nvPr>
        </p:nvPicPr>
        <p:blipFill>
          <a:blip r:embed="rId3"/>
          <a:srcRect/>
          <a:stretch>
            <a:fillRect/>
          </a:stretch>
        </p:blipFill>
        <p:spPr>
          <a:xfrm>
            <a:off x="1667271" y="1714500"/>
            <a:ext cx="6617495" cy="4411663"/>
          </a:xfrm>
        </p:spPr>
      </p:pic>
      <p:sp>
        <p:nvSpPr>
          <p:cNvPr id="4" name="Textfeld 3"/>
          <p:cNvSpPr txBox="1"/>
          <p:nvPr/>
        </p:nvSpPr>
        <p:spPr>
          <a:xfrm>
            <a:off x="1738290" y="4572008"/>
            <a:ext cx="3890809" cy="1200329"/>
          </a:xfrm>
          <a:prstGeom prst="rect">
            <a:avLst/>
          </a:prstGeom>
          <a:noFill/>
        </p:spPr>
        <p:txBody>
          <a:bodyPr wrap="none" rtlCol="0">
            <a:spAutoFit/>
          </a:bodyPr>
          <a:lstStyle/>
          <a:p>
            <a:r>
              <a:rPr lang="de-CH" sz="2400" b="1" dirty="0" smtClean="0">
                <a:solidFill>
                  <a:schemeClr val="bg1"/>
                </a:solidFill>
                <a:latin typeface="Arial" pitchFamily="34" charset="0"/>
                <a:cs typeface="Arial" pitchFamily="34" charset="0"/>
              </a:rPr>
              <a:t>Peter Stevens</a:t>
            </a:r>
            <a:br>
              <a:rPr lang="de-CH" sz="2400" b="1" dirty="0" smtClean="0">
                <a:solidFill>
                  <a:schemeClr val="bg1"/>
                </a:solidFill>
                <a:latin typeface="Arial" pitchFamily="34" charset="0"/>
                <a:cs typeface="Arial" pitchFamily="34" charset="0"/>
              </a:rPr>
            </a:br>
            <a:r>
              <a:rPr lang="de-CH" sz="2400" b="1" dirty="0" smtClean="0">
                <a:solidFill>
                  <a:schemeClr val="bg1"/>
                </a:solidFill>
                <a:latin typeface="Arial" pitchFamily="34" charset="0"/>
                <a:cs typeface="Arial" pitchFamily="34" charset="0"/>
              </a:rPr>
              <a:t>peter@sierra-charlie.com</a:t>
            </a:r>
          </a:p>
          <a:p>
            <a:r>
              <a:rPr lang="de-CH" sz="2400" b="1" dirty="0" smtClean="0">
                <a:solidFill>
                  <a:schemeClr val="bg1"/>
                </a:solidFill>
                <a:latin typeface="Arial" pitchFamily="34" charset="0"/>
                <a:cs typeface="Arial" pitchFamily="34" charset="0"/>
              </a:rPr>
              <a:t>+41 44 586 6450</a:t>
            </a:r>
            <a:endParaRPr lang="en-US" sz="2400" b="1" dirty="0">
              <a:solidFill>
                <a:schemeClr val="bg1"/>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There is too much at stake </a:t>
            </a:r>
            <a:br>
              <a:rPr lang="en-US" dirty="0" smtClean="0"/>
            </a:br>
            <a:r>
              <a:rPr lang="en-US" dirty="0" smtClean="0"/>
              <a:t>to work with just a verbal agreement. </a:t>
            </a:r>
            <a:endParaRPr lang="en-US" dirty="0"/>
          </a:p>
        </p:txBody>
      </p:sp>
      <p:pic>
        <p:nvPicPr>
          <p:cNvPr id="7" name="Picture 1"/>
          <p:cNvPicPr>
            <a:picLocks noGrp="1" noChangeAspect="1" noChangeArrowheads="1"/>
          </p:cNvPicPr>
          <p:nvPr>
            <p:ph sz="quarter" idx="11"/>
          </p:nvPr>
        </p:nvPicPr>
        <p:blipFill>
          <a:blip r:embed="rId3"/>
          <a:stretch>
            <a:fillRect/>
          </a:stretch>
        </p:blipFill>
        <p:spPr bwMode="auto">
          <a:xfrm>
            <a:off x="3595688" y="2237466"/>
            <a:ext cx="3214687" cy="3597505"/>
          </a:xfrm>
          <a:prstGeom prst="rect">
            <a:avLst/>
          </a:prstGeom>
          <a:noFill/>
          <a:ln w="9525">
            <a:noFill/>
            <a:round/>
            <a:headEnd/>
            <a:tailEnd/>
          </a:ln>
          <a:effectLst/>
        </p:spPr>
      </p:pic>
      <p:sp>
        <p:nvSpPr>
          <p:cNvPr id="8" name="Rechteck 7"/>
          <p:cNvSpPr/>
          <p:nvPr/>
        </p:nvSpPr>
        <p:spPr>
          <a:xfrm>
            <a:off x="3614364" y="6254613"/>
            <a:ext cx="2218877" cy="246221"/>
          </a:xfrm>
          <a:prstGeom prst="rect">
            <a:avLst/>
          </a:prstGeom>
        </p:spPr>
        <p:txBody>
          <a:bodyPr wrap="none">
            <a:spAutoFit/>
          </a:bodyPr>
          <a:lstStyle/>
          <a:p>
            <a:r>
              <a:rPr lang="en-US" sz="1000" dirty="0" smtClean="0">
                <a:latin typeface="Arial" pitchFamily="34" charset="0"/>
                <a:cs typeface="Arial" pitchFamily="34" charset="0"/>
              </a:rPr>
              <a:t>Photo © Julián Rovagnati – Fotolia</a:t>
            </a:r>
            <a:endParaRPr lang="en-US" sz="1000" dirty="0">
              <a:latin typeface="Arial" pitchFamily="34" charset="0"/>
              <a:cs typeface="Arial" pitchFamily="34" charset="0"/>
            </a:endParaRPr>
          </a:p>
        </p:txBody>
      </p:sp>
      <p:pic>
        <p:nvPicPr>
          <p:cNvPr id="13" name="Picture 3"/>
          <p:cNvPicPr>
            <a:picLocks noGrp="1" noChangeAspect="1" noChangeArrowheads="1"/>
          </p:cNvPicPr>
          <p:nvPr>
            <p:ph sz="quarter" idx="12"/>
          </p:nvPr>
        </p:nvPicPr>
        <p:blipFill>
          <a:blip r:embed="rId4"/>
          <a:srcRect l="45967" r="5516"/>
          <a:stretch>
            <a:fillRect/>
          </a:stretch>
        </p:blipFill>
        <p:spPr bwMode="auto">
          <a:xfrm>
            <a:off x="6810375" y="2246231"/>
            <a:ext cx="3095625" cy="3579975"/>
          </a:xfrm>
          <a:prstGeom prst="rect">
            <a:avLst/>
          </a:prstGeom>
          <a:noFill/>
          <a:ln w="9525">
            <a:noFill/>
            <a:round/>
            <a:headEnd/>
            <a:tailEnd/>
          </a:ln>
          <a:effectLst/>
        </p:spPr>
      </p:pic>
      <p:sp>
        <p:nvSpPr>
          <p:cNvPr id="14" name="Rechteck 13"/>
          <p:cNvSpPr/>
          <p:nvPr/>
        </p:nvSpPr>
        <p:spPr>
          <a:xfrm>
            <a:off x="6810388" y="6254613"/>
            <a:ext cx="2098651" cy="246221"/>
          </a:xfrm>
          <a:prstGeom prst="rect">
            <a:avLst/>
          </a:prstGeom>
        </p:spPr>
        <p:txBody>
          <a:bodyPr wrap="none">
            <a:spAutoFit/>
          </a:bodyPr>
          <a:lstStyle/>
          <a:p>
            <a:r>
              <a:rPr lang="en-US" sz="1000" dirty="0" smtClean="0">
                <a:solidFill>
                  <a:schemeClr val="bg1"/>
                </a:solidFill>
                <a:latin typeface="Arial" pitchFamily="34" charset="0"/>
                <a:cs typeface="Arial" pitchFamily="34" charset="0"/>
              </a:rPr>
              <a:t>Photo © </a:t>
            </a:r>
            <a:r>
              <a:rPr lang="de-DE" sz="1000" dirty="0" smtClean="0">
                <a:solidFill>
                  <a:schemeClr val="bg1"/>
                </a:solidFill>
                <a:latin typeface="Arial" pitchFamily="34" charset="0"/>
                <a:cs typeface="Arial" pitchFamily="34" charset="0"/>
              </a:rPr>
              <a:t>Diego Bonifacio </a:t>
            </a:r>
            <a:r>
              <a:rPr lang="en-US" sz="1000" dirty="0" smtClean="0">
                <a:solidFill>
                  <a:schemeClr val="bg1"/>
                </a:solidFill>
                <a:latin typeface="Arial" pitchFamily="34" charset="0"/>
                <a:cs typeface="Arial" pitchFamily="34" charset="0"/>
              </a:rPr>
              <a:t>– Fotolia</a:t>
            </a:r>
            <a:endParaRPr lang="en-US" sz="1000" dirty="0">
              <a:solidFill>
                <a:schemeClr val="bg1"/>
              </a:solidFill>
              <a:latin typeface="Arial" pitchFamily="34" charset="0"/>
              <a:cs typeface="Arial" pitchFamily="34" charset="0"/>
            </a:endParaRPr>
          </a:p>
        </p:txBody>
      </p:sp>
      <p:pic>
        <p:nvPicPr>
          <p:cNvPr id="16" name="Picture 2"/>
          <p:cNvPicPr>
            <a:picLocks noGrp="1" noChangeAspect="1" noChangeArrowheads="1"/>
          </p:cNvPicPr>
          <p:nvPr>
            <p:ph sz="quarter" idx="10"/>
          </p:nvPr>
        </p:nvPicPr>
        <p:blipFill>
          <a:blip r:embed="rId5"/>
          <a:srcRect l="6503" t="1845" r="6503" b="1845"/>
          <a:stretch>
            <a:fillRect/>
          </a:stretch>
        </p:blipFill>
        <p:spPr bwMode="auto">
          <a:xfrm>
            <a:off x="452438" y="2232978"/>
            <a:ext cx="3143250" cy="3606482"/>
          </a:xfrm>
          <a:prstGeom prst="rect">
            <a:avLst/>
          </a:prstGeom>
          <a:noFill/>
          <a:ln w="9525">
            <a:noFill/>
            <a:miter lim="800000"/>
            <a:headEnd/>
            <a:tailEnd/>
          </a:ln>
          <a:effectLst/>
        </p:spPr>
      </p:pic>
      <p:sp>
        <p:nvSpPr>
          <p:cNvPr id="17" name="Rechteck 16"/>
          <p:cNvSpPr/>
          <p:nvPr/>
        </p:nvSpPr>
        <p:spPr>
          <a:xfrm>
            <a:off x="448107" y="6254613"/>
            <a:ext cx="2470548" cy="246221"/>
          </a:xfrm>
          <a:prstGeom prst="rect">
            <a:avLst/>
          </a:prstGeom>
        </p:spPr>
        <p:txBody>
          <a:bodyPr wrap="none">
            <a:spAutoFit/>
          </a:bodyPr>
          <a:lstStyle/>
          <a:p>
            <a:r>
              <a:rPr lang="en-US" sz="1000" dirty="0" smtClean="0">
                <a:latin typeface="Arial" pitchFamily="34" charset="0"/>
                <a:cs typeface="Arial" pitchFamily="34" charset="0"/>
              </a:rPr>
              <a:t>Photo courtesy of  Rainer Ebert @ Flickr</a:t>
            </a:r>
            <a:endParaRPr lang="en-US" sz="1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Use the contract to help you achieve your project </a:t>
            </a:r>
            <a:r>
              <a:rPr lang="en-US" baseline="0" dirty="0" smtClean="0"/>
              <a:t>goals</a:t>
            </a:r>
            <a:r>
              <a:rPr lang="en-US" dirty="0" smtClean="0"/>
              <a:t>. </a:t>
            </a:r>
            <a:endParaRPr lang="en-US" dirty="0"/>
          </a:p>
        </p:txBody>
      </p:sp>
      <p:sp>
        <p:nvSpPr>
          <p:cNvPr id="5" name="Textplatzhalter 4"/>
          <p:cNvSpPr>
            <a:spLocks noGrp="1"/>
          </p:cNvSpPr>
          <p:nvPr>
            <p:ph type="body" sz="quarter" idx="10"/>
          </p:nvPr>
        </p:nvSpPr>
        <p:spPr/>
        <p:txBody>
          <a:bodyPr/>
          <a:lstStyle/>
          <a:p>
            <a:r>
              <a:rPr lang="en-US" dirty="0" smtClean="0"/>
              <a:t>Photo © Julián Rovagnati – Fotolia</a:t>
            </a:r>
          </a:p>
          <a:p>
            <a:endParaRPr lang="en-US" dirty="0"/>
          </a:p>
        </p:txBody>
      </p:sp>
      <p:pic>
        <p:nvPicPr>
          <p:cNvPr id="6" name="Picture 1"/>
          <p:cNvPicPr>
            <a:picLocks noGrp="1" noChangeAspect="1" noChangeArrowheads="1"/>
          </p:cNvPicPr>
          <p:nvPr>
            <p:ph idx="1"/>
          </p:nvPr>
        </p:nvPicPr>
        <p:blipFill>
          <a:blip r:embed="rId3"/>
          <a:stretch>
            <a:fillRect/>
          </a:stretch>
        </p:blipFill>
        <p:spPr bwMode="auto">
          <a:xfrm>
            <a:off x="3004914" y="1714500"/>
            <a:ext cx="3942209" cy="4411663"/>
          </a:xfrm>
          <a:prstGeom prst="rect">
            <a:avLst/>
          </a:prstGeom>
          <a:noFill/>
          <a:ln w="9525">
            <a:noFill/>
            <a:round/>
            <a:headEnd/>
            <a:tailEnd/>
          </a:ln>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Inhaltsplatzhalter 4"/>
          <p:cNvSpPr>
            <a:spLocks noGrp="1"/>
          </p:cNvSpPr>
          <p:nvPr>
            <p:ph sz="quarter" idx="10"/>
          </p:nvPr>
        </p:nvSpPr>
        <p:spPr/>
        <p:txBody>
          <a:bodyPr/>
          <a:lstStyle/>
          <a:p>
            <a:pPr lvl="0"/>
            <a:r>
              <a:rPr lang="en-US" dirty="0" smtClean="0"/>
              <a:t>purpose and contents of a contract </a:t>
            </a:r>
          </a:p>
        </p:txBody>
      </p:sp>
      <p:sp>
        <p:nvSpPr>
          <p:cNvPr id="6" name="Inhaltsplatzhalter 5"/>
          <p:cNvSpPr>
            <a:spLocks noGrp="1"/>
          </p:cNvSpPr>
          <p:nvPr>
            <p:ph sz="quarter" idx="11"/>
          </p:nvPr>
        </p:nvSpPr>
        <p:spPr/>
        <p:txBody>
          <a:bodyPr/>
          <a:lstStyle/>
          <a:p>
            <a:pPr lvl="0"/>
            <a:r>
              <a:rPr lang="en-US" dirty="0" smtClean="0"/>
              <a:t>criteria for evaluating agile contracts</a:t>
            </a:r>
            <a:endParaRPr lang="en-US" dirty="0"/>
          </a:p>
        </p:txBody>
      </p:sp>
      <p:sp>
        <p:nvSpPr>
          <p:cNvPr id="7" name="Inhaltsplatzhalter 6"/>
          <p:cNvSpPr>
            <a:spLocks noGrp="1"/>
          </p:cNvSpPr>
          <p:nvPr>
            <p:ph sz="quarter" idx="12"/>
          </p:nvPr>
        </p:nvSpPr>
        <p:spPr/>
        <p:txBody>
          <a:bodyPr/>
          <a:lstStyle/>
          <a:p>
            <a:pPr lvl="0"/>
            <a:r>
              <a:rPr lang="en-US" dirty="0" smtClean="0"/>
              <a:t>contracting alternatives for agile development projects. </a:t>
            </a:r>
          </a:p>
        </p:txBody>
      </p:sp>
      <p:sp>
        <p:nvSpPr>
          <p:cNvPr id="2" name="Titel 1"/>
          <p:cNvSpPr>
            <a:spLocks noGrp="1"/>
          </p:cNvSpPr>
          <p:nvPr>
            <p:ph type="title"/>
          </p:nvPr>
        </p:nvSpPr>
        <p:spPr/>
        <p:txBody>
          <a:bodyPr/>
          <a:lstStyle/>
          <a:p>
            <a:r>
              <a:rPr lang="en-US" dirty="0" smtClean="0"/>
              <a:t>Navigating Agile Contracts</a:t>
            </a:r>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sz="half" idx="2"/>
          </p:nvPr>
        </p:nvGraphicFramePr>
        <p:xfrm>
          <a:off x="5292725" y="1000123"/>
          <a:ext cx="4375150" cy="5072082"/>
        </p:xfrm>
        <a:graphic>
          <a:graphicData uri="http://schemas.openxmlformats.org/drawingml/2006/table">
            <a:tbl>
              <a:tblPr firstRow="1" bandRow="1">
                <a:tableStyleId>{5C22544A-7EE6-4342-B048-85BDC9FD1C3A}</a:tableStyleId>
              </a:tblPr>
              <a:tblGrid>
                <a:gridCol w="4375150"/>
              </a:tblGrid>
              <a:tr h="1690694">
                <a:tc>
                  <a:txBody>
                    <a:bodyPr/>
                    <a:lstStyle/>
                    <a:p>
                      <a:pPr lvl="0"/>
                      <a:r>
                        <a:rPr lang="en-US" sz="2000" b="1" dirty="0" smtClean="0"/>
                        <a:t>Contracts set the basic playing rules for the project.</a:t>
                      </a:r>
                    </a:p>
                    <a:p>
                      <a:endParaRPr lang="en-US" sz="2000" b="1" dirty="0"/>
                    </a:p>
                  </a:txBody>
                  <a:tcPr anchor="ctr"/>
                </a:tc>
              </a:tr>
              <a:tr h="1690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A contract apportions risk and reflects trust between the parties</a:t>
                      </a:r>
                    </a:p>
                    <a:p>
                      <a:endParaRPr lang="en-US" sz="2000" b="1" dirty="0"/>
                    </a:p>
                  </a:txBody>
                  <a:tcPr anchor="ctr"/>
                </a:tc>
              </a:tr>
              <a:tr h="1690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The wrong playing rules can be detrimental to the success of the project</a:t>
                      </a:r>
                    </a:p>
                    <a:p>
                      <a:endParaRPr lang="en-US" sz="2000" b="1" dirty="0"/>
                    </a:p>
                  </a:txBody>
                  <a:tcPr anchor="ctr"/>
                </a:tc>
              </a:tr>
            </a:tbl>
          </a:graphicData>
        </a:graphic>
      </p:graphicFrame>
      <p:sp>
        <p:nvSpPr>
          <p:cNvPr id="10" name="Textplatzhalter 9"/>
          <p:cNvSpPr>
            <a:spLocks noGrp="1"/>
          </p:cNvSpPr>
          <p:nvPr>
            <p:ph type="body" sz="quarter" idx="10"/>
          </p:nvPr>
        </p:nvSpPr>
        <p:spPr/>
        <p:txBody>
          <a:bodyPr/>
          <a:lstStyle/>
          <a:p>
            <a:endParaRPr lang="en-US" dirty="0"/>
          </a:p>
        </p:txBody>
      </p:sp>
      <p:sp>
        <p:nvSpPr>
          <p:cNvPr id="2" name="Titel 1"/>
          <p:cNvSpPr>
            <a:spLocks noGrp="1"/>
          </p:cNvSpPr>
          <p:nvPr>
            <p:ph type="title"/>
          </p:nvPr>
        </p:nvSpPr>
        <p:spPr/>
        <p:txBody>
          <a:bodyPr/>
          <a:lstStyle/>
          <a:p>
            <a:r>
              <a:rPr lang="en-US" dirty="0" smtClean="0"/>
              <a:t>What is the purpose of a contract?</a:t>
            </a:r>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Contracts set the basic playing rules for the project.</a:t>
            </a:r>
            <a:endParaRPr lang="en-US" dirty="0"/>
          </a:p>
        </p:txBody>
      </p:sp>
      <p:sp>
        <p:nvSpPr>
          <p:cNvPr id="14" name="Textplatzhalter 13"/>
          <p:cNvSpPr>
            <a:spLocks noGrp="1"/>
          </p:cNvSpPr>
          <p:nvPr>
            <p:ph type="body" sz="quarter" idx="10"/>
          </p:nvPr>
        </p:nvSpPr>
        <p:spPr/>
        <p:txBody>
          <a:bodyPr/>
          <a:lstStyle/>
          <a:p>
            <a:r>
              <a:rPr lang="en-US" dirty="0" smtClean="0"/>
              <a:t>Photo courtesy of </a:t>
            </a:r>
            <a:r>
              <a:rPr lang="en-US" dirty="0" err="1" smtClean="0"/>
              <a:t>wjarrettc</a:t>
            </a:r>
            <a:r>
              <a:rPr lang="en-US" dirty="0" smtClean="0"/>
              <a:t> @ flickr</a:t>
            </a:r>
            <a:r>
              <a:rPr lang="de-CH" dirty="0" smtClean="0"/>
              <a:t> </a:t>
            </a:r>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1673721" y="1714500"/>
            <a:ext cx="6604595" cy="4411663"/>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A contract apportions risk </a:t>
            </a:r>
            <a:br>
              <a:rPr lang="en-US" dirty="0" smtClean="0"/>
            </a:br>
            <a:r>
              <a:rPr lang="en-US" dirty="0" smtClean="0"/>
              <a:t>and reflects trust between the parties. </a:t>
            </a:r>
            <a:endParaRPr lang="en-US" dirty="0"/>
          </a:p>
        </p:txBody>
      </p:sp>
      <p:sp>
        <p:nvSpPr>
          <p:cNvPr id="7" name="Textplatzhalter 6"/>
          <p:cNvSpPr>
            <a:spLocks noGrp="1"/>
          </p:cNvSpPr>
          <p:nvPr>
            <p:ph type="body" sz="quarter" idx="10"/>
          </p:nvPr>
        </p:nvSpPr>
        <p:spPr/>
        <p:txBody>
          <a:bodyPr/>
          <a:lstStyle/>
          <a:p>
            <a:r>
              <a:rPr lang="en-US" dirty="0" smtClean="0"/>
              <a:t>Photo courtesy of Cold Cut @ flickr</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2218729" y="1714500"/>
            <a:ext cx="5514579" cy="4411663"/>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Wieso gerade Scrum">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Wieso gerade Scrum</Template>
  <TotalTime>128</TotalTime>
  <Words>3444</Words>
  <Application>Microsoft Macintosh PowerPoint</Application>
  <PresentationFormat>A4 Paper (210x297 mm)</PresentationFormat>
  <Paragraphs>340</Paragraphs>
  <Slides>32</Slides>
  <Notes>29</Notes>
  <HiddenSlides>0</HiddenSlides>
  <MMClips>0</MMClips>
  <ScaleCrop>false</ScaleCrop>
  <HeadingPairs>
    <vt:vector size="4" baseType="variant">
      <vt:variant>
        <vt:lpstr>Design Template</vt:lpstr>
      </vt:variant>
      <vt:variant>
        <vt:i4>7</vt:i4>
      </vt:variant>
      <vt:variant>
        <vt:lpstr>Slide Titles</vt:lpstr>
      </vt:variant>
      <vt:variant>
        <vt:i4>32</vt:i4>
      </vt:variant>
    </vt:vector>
  </HeadingPairs>
  <TitlesOfParts>
    <vt:vector size="39" baseType="lpstr">
      <vt:lpstr>Wieso gerade Scrum</vt:lpstr>
      <vt:lpstr>Benutzerdefiniertes Design</vt:lpstr>
      <vt:lpstr>1_Benutzerdefiniertes Design</vt:lpstr>
      <vt:lpstr>2_Benutzerdefiniertes Design</vt:lpstr>
      <vt:lpstr>3_Benutzerdefiniertes Design</vt:lpstr>
      <vt:lpstr>5_Benutzerdefiniertes Design</vt:lpstr>
      <vt:lpstr>4_Benutzerdefiniertes Design</vt:lpstr>
      <vt:lpstr>10 Contracts for Your Next Agile Project</vt:lpstr>
      <vt:lpstr>10 Contracts for Your Next Agile Project</vt:lpstr>
      <vt:lpstr>You are the customer, you are the salesman, you are the project leader. How do you contract for agile software development services?</vt:lpstr>
      <vt:lpstr>There is too much at stake  to work with just a verbal agreement. </vt:lpstr>
      <vt:lpstr>Use the contract to help you achieve your project goals. </vt:lpstr>
      <vt:lpstr>Navigating Agile Contracts</vt:lpstr>
      <vt:lpstr>What is the purpose of a contract?</vt:lpstr>
      <vt:lpstr>Contracts set the basic playing rules for the project.</vt:lpstr>
      <vt:lpstr>A contract apportions risk  and reflects trust between the parties. </vt:lpstr>
      <vt:lpstr>The wrong playing rules can be detrimental to the success of the project.</vt:lpstr>
      <vt:lpstr>How is a contract for Agile Development different?</vt:lpstr>
      <vt:lpstr>What information should a contract include?</vt:lpstr>
      <vt:lpstr>Do you need to include the scope in the contract? </vt:lpstr>
      <vt:lpstr>What is the Sprint Contract?</vt:lpstr>
      <vt:lpstr>A Classical Approach to Slippage</vt:lpstr>
      <vt:lpstr>A Classical Approach to Slippage</vt:lpstr>
      <vt:lpstr>An Agile Approach to Slippage</vt:lpstr>
      <vt:lpstr>An Agile Approach to Slippage</vt:lpstr>
      <vt:lpstr>How to compare contact forms</vt:lpstr>
      <vt:lpstr>10 Contract Forms</vt:lpstr>
      <vt:lpstr>Time and Materials</vt:lpstr>
      <vt:lpstr>Time and Materials with Variable Scope and Cost Ceiling</vt:lpstr>
      <vt:lpstr>Fixed Price, Fixed Scope or “Let’s play the change-request game!”</vt:lpstr>
      <vt:lpstr>Time and Materials with Fixed Scope and a Cost Ceiling “Heads I win, tails you lose!”</vt:lpstr>
      <vt:lpstr>Phased Development</vt:lpstr>
      <vt:lpstr>Fixed Profit</vt:lpstr>
      <vt:lpstr>Bonus / Penalty Clauses</vt:lpstr>
      <vt:lpstr>“Money for Nothing, Changes for Free”</vt:lpstr>
      <vt:lpstr>Joint Ventures</vt:lpstr>
      <vt:lpstr>Recommendations and Questions (?)</vt:lpstr>
      <vt:lpstr>Further Reading</vt:lpstr>
      <vt:lpstr>Bon Voyage!</vt:lpstr>
    </vt:vector>
  </TitlesOfParts>
  <Company>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peterstev</dc:creator>
  <cp:lastModifiedBy>Peter Stevens</cp:lastModifiedBy>
  <cp:revision>79</cp:revision>
  <dcterms:created xsi:type="dcterms:W3CDTF">2010-03-27T10:21:00Z</dcterms:created>
  <dcterms:modified xsi:type="dcterms:W3CDTF">2010-03-27T10:46:59Z</dcterms:modified>
</cp:coreProperties>
</file>